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60"/>
  </p:notesMasterIdLst>
  <p:handoutMasterIdLst>
    <p:handoutMasterId r:id="rId61"/>
  </p:handoutMasterIdLst>
  <p:sldIdLst>
    <p:sldId id="256" r:id="rId3"/>
    <p:sldId id="318" r:id="rId4"/>
    <p:sldId id="280" r:id="rId5"/>
    <p:sldId id="271" r:id="rId6"/>
    <p:sldId id="272" r:id="rId7"/>
    <p:sldId id="274" r:id="rId8"/>
    <p:sldId id="275" r:id="rId9"/>
    <p:sldId id="276" r:id="rId10"/>
    <p:sldId id="277" r:id="rId11"/>
    <p:sldId id="366" r:id="rId12"/>
    <p:sldId id="371" r:id="rId13"/>
    <p:sldId id="278" r:id="rId14"/>
    <p:sldId id="368" r:id="rId15"/>
    <p:sldId id="330" r:id="rId16"/>
    <p:sldId id="263" r:id="rId17"/>
    <p:sldId id="427" r:id="rId18"/>
    <p:sldId id="416" r:id="rId19"/>
    <p:sldId id="342" r:id="rId20"/>
    <p:sldId id="338" r:id="rId21"/>
    <p:sldId id="339" r:id="rId22"/>
    <p:sldId id="347" r:id="rId23"/>
    <p:sldId id="340" r:id="rId24"/>
    <p:sldId id="341" r:id="rId25"/>
    <p:sldId id="346" r:id="rId26"/>
    <p:sldId id="401" r:id="rId27"/>
    <p:sldId id="418" r:id="rId28"/>
    <p:sldId id="419" r:id="rId29"/>
    <p:sldId id="417" r:id="rId30"/>
    <p:sldId id="344" r:id="rId31"/>
    <p:sldId id="369" r:id="rId32"/>
    <p:sldId id="400" r:id="rId33"/>
    <p:sldId id="424" r:id="rId34"/>
    <p:sldId id="410" r:id="rId35"/>
    <p:sldId id="404" r:id="rId36"/>
    <p:sldId id="411" r:id="rId37"/>
    <p:sldId id="406" r:id="rId38"/>
    <p:sldId id="407" r:id="rId39"/>
    <p:sldId id="377" r:id="rId40"/>
    <p:sldId id="324" r:id="rId41"/>
    <p:sldId id="381" r:id="rId42"/>
    <p:sldId id="420" r:id="rId43"/>
    <p:sldId id="422" r:id="rId44"/>
    <p:sldId id="423" r:id="rId45"/>
    <p:sldId id="425" r:id="rId46"/>
    <p:sldId id="421" r:id="rId47"/>
    <p:sldId id="412" r:id="rId48"/>
    <p:sldId id="360" r:id="rId49"/>
    <p:sldId id="382" r:id="rId50"/>
    <p:sldId id="413" r:id="rId51"/>
    <p:sldId id="414" r:id="rId52"/>
    <p:sldId id="356" r:id="rId53"/>
    <p:sldId id="415" r:id="rId54"/>
    <p:sldId id="383" r:id="rId55"/>
    <p:sldId id="327" r:id="rId56"/>
    <p:sldId id="408" r:id="rId57"/>
    <p:sldId id="367" r:id="rId58"/>
    <p:sldId id="317" r:id="rId59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ahoma" pitchFamily="34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660"/>
  </p:normalViewPr>
  <p:slideViewPr>
    <p:cSldViewPr>
      <p:cViewPr varScale="1">
        <p:scale>
          <a:sx n="86" d="100"/>
          <a:sy n="86" d="100"/>
        </p:scale>
        <p:origin x="1752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320" y="0"/>
            <a:ext cx="2945766" cy="497126"/>
          </a:xfrm>
          <a:prstGeom prst="rect">
            <a:avLst/>
          </a:prstGeom>
        </p:spPr>
        <p:txBody>
          <a:bodyPr vert="horz" lIns="91705" tIns="45853" rIns="91705" bIns="45853" rtlCol="0"/>
          <a:lstStyle>
            <a:lvl1pPr algn="r">
              <a:defRPr sz="1200"/>
            </a:lvl1pPr>
          </a:lstStyle>
          <a:p>
            <a:pPr>
              <a:defRPr/>
            </a:pPr>
            <a:fld id="{9D2FD3EC-FDDE-4159-8AF7-D15BC98CC470}" type="datetimeFigureOut">
              <a:rPr lang="pl-PL"/>
              <a:pPr>
                <a:defRPr/>
              </a:pPr>
              <a:t>2015-11-25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320" y="9429512"/>
            <a:ext cx="2945766" cy="497125"/>
          </a:xfrm>
          <a:prstGeom prst="rect">
            <a:avLst/>
          </a:prstGeom>
        </p:spPr>
        <p:txBody>
          <a:bodyPr vert="horz" lIns="91705" tIns="45853" rIns="91705" bIns="45853" rtlCol="0" anchor="b"/>
          <a:lstStyle>
            <a:lvl1pPr algn="r">
              <a:defRPr sz="1200"/>
            </a:lvl1pPr>
          </a:lstStyle>
          <a:p>
            <a:pPr>
              <a:defRPr/>
            </a:pPr>
            <a:fld id="{6D14AA1B-16F9-4B3B-B6F4-4CF28964320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713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1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1" name="AutoShape 2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2" name="AutoShape 3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3" name="AutoShape 4"/>
          <p:cNvSpPr>
            <a:spLocks noChangeArrowheads="1"/>
          </p:cNvSpPr>
          <p:nvPr/>
        </p:nvSpPr>
        <p:spPr bwMode="auto">
          <a:xfrm>
            <a:off x="0" y="1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4" name="AutoShape 5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5" name="AutoShape 6"/>
          <p:cNvSpPr>
            <a:spLocks noChangeArrowheads="1"/>
          </p:cNvSpPr>
          <p:nvPr/>
        </p:nvSpPr>
        <p:spPr bwMode="auto">
          <a:xfrm>
            <a:off x="0" y="1"/>
            <a:ext cx="6799265" cy="9926636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0" y="0"/>
            <a:ext cx="2947355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7" name="Text Box 8"/>
          <p:cNvSpPr txBox="1">
            <a:spLocks noChangeArrowheads="1"/>
          </p:cNvSpPr>
          <p:nvPr/>
        </p:nvSpPr>
        <p:spPr bwMode="auto">
          <a:xfrm>
            <a:off x="3851911" y="0"/>
            <a:ext cx="2944175" cy="4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3498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4538"/>
            <a:ext cx="49482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0404" y="4713961"/>
            <a:ext cx="5430509" cy="4456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63500" name="Text Box 11"/>
          <p:cNvSpPr txBox="1">
            <a:spLocks noChangeArrowheads="1"/>
          </p:cNvSpPr>
          <p:nvPr/>
        </p:nvSpPr>
        <p:spPr bwMode="auto">
          <a:xfrm>
            <a:off x="0" y="9426335"/>
            <a:ext cx="2947355" cy="4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51910" y="9426334"/>
            <a:ext cx="2937817" cy="487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marL="216526" indent="-211750" algn="r">
              <a:buClrTx/>
              <a:buSzPct val="45000"/>
              <a:buFontTx/>
              <a:buNone/>
              <a:tabLst>
                <a:tab pos="726000" algn="l"/>
                <a:tab pos="1452001" algn="l"/>
                <a:tab pos="2178002" algn="l"/>
                <a:tab pos="2904002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pPr>
              <a:defRPr/>
            </a:pPr>
            <a:fld id="{1149EDB7-E7F2-4AB4-B246-C76D0325321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2516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31F9B1-0325-44FE-B57A-41CADDEEFFA1}" type="slidenum">
              <a:rPr lang="pl-PL" altLang="pl-PL" smtClean="0"/>
              <a:pPr eaLnBrk="1" hangingPunct="1"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7941B4C-3150-4D40-A741-39CBCA11A0A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/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3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C95AD4-7555-4649-BBAF-E9702C35E0C6}" type="slidenum">
              <a:rPr lang="pl-PL" altLang="pl-PL" smtClean="0"/>
              <a:pPr eaLnBrk="1" hangingPunct="1"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6D072BF-5085-4300-A6D9-BF63B7D2918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/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5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300C8-987F-42FC-ABE7-CD3266865AE4}" type="slidenum">
              <a:rPr lang="pl-PL" altLang="pl-PL" smtClean="0"/>
              <a:pPr eaLnBrk="1" hangingPunct="1"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ED8D8D-DD69-45F0-A6F7-B251CD4500D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23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F4AD856-11B6-48E5-B8D8-9BED15D0683A}" type="slidenum">
              <a:rPr lang="pl-PL" altLang="pl-PL" smtClean="0"/>
              <a:pPr eaLnBrk="1" hangingPunct="1"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72FAF3E-3E56-4B58-AC71-4F4F840E3A9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/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743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A7EE18-DBA6-4BE4-BCE6-51EE6DFFA6ED}" type="slidenum">
              <a:rPr lang="pl-PL" altLang="pl-PL" smtClean="0"/>
              <a:pPr eaLnBrk="1" hangingPunct="1">
                <a:spcBef>
                  <a:spcPct val="0"/>
                </a:spcBef>
              </a:pPr>
              <a:t>15</a:t>
            </a:fld>
            <a:endParaRPr lang="pl-PL" altLang="pl-PL" smtClean="0"/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3A05D75-88C8-4B36-8758-514097CA5A6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/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75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17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79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FDDB30-3F1E-4954-B3F9-7A6B50347AA7}" type="slidenum">
              <a:rPr lang="pl-PL" altLang="pl-PL" smtClean="0"/>
              <a:pPr eaLnBrk="1" hangingPunct="1">
                <a:spcBef>
                  <a:spcPct val="0"/>
                </a:spcBef>
              </a:pPr>
              <a:t>18</a:t>
            </a:fld>
            <a:endParaRPr lang="pl-PL" altLang="pl-PL" smtClean="0"/>
          </a:p>
        </p:txBody>
      </p:sp>
      <p:sp>
        <p:nvSpPr>
          <p:cNvPr id="7987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BAF42D9-B5A9-4006-8197-EAD03AE2DD0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/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67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C19F3B-05DE-42AF-BAB8-D8D069A235E9}" type="slidenum">
              <a:rPr lang="pl-PL" altLang="pl-PL" smtClean="0"/>
              <a:pPr eaLnBrk="1" hangingPunct="1"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9D9859E-71BA-4B55-83D1-26549493A2BB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/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393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191C50-3B5B-498D-A257-AA200A18466E}" type="slidenum">
              <a:rPr lang="pl-PL" altLang="pl-PL" smtClean="0"/>
              <a:pPr eaLnBrk="1" hangingPunct="1">
                <a:spcBef>
                  <a:spcPct val="0"/>
                </a:spcBef>
              </a:pPr>
              <a:t>20</a:t>
            </a:fld>
            <a:endParaRPr lang="pl-PL" altLang="pl-PL" smtClean="0"/>
          </a:p>
        </p:txBody>
      </p:sp>
      <p:sp>
        <p:nvSpPr>
          <p:cNvPr id="8192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91AFDBE-BC09-46E1-8C0E-7EA41958412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/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887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E438821-FDF5-4DD4-B255-17DFB8C1C794}" type="slidenum">
              <a:rPr lang="pl-PL" altLang="pl-PL" smtClean="0"/>
              <a:pPr eaLnBrk="1" hangingPunct="1"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  <p:sp>
        <p:nvSpPr>
          <p:cNvPr id="829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83B2060-41A7-4C9D-8851-29AE7EC2939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/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406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E8674D-542F-4CB1-8C0A-570B503A1F08}" type="slidenum">
              <a:rPr lang="pl-PL" altLang="pl-PL" smtClean="0"/>
              <a:pPr eaLnBrk="1" hangingPunct="1">
                <a:spcBef>
                  <a:spcPct val="0"/>
                </a:spcBef>
              </a:pPr>
              <a:t>22</a:t>
            </a:fld>
            <a:endParaRPr lang="pl-PL" altLang="pl-PL" smtClean="0"/>
          </a:p>
        </p:txBody>
      </p:sp>
      <p:sp>
        <p:nvSpPr>
          <p:cNvPr id="8397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724CD5B-5D01-427F-A2C5-0EC6FFE28B7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/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7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4F1BFA-7109-4DDF-A87B-7D1CB55043A0}" type="slidenum">
              <a:rPr lang="pl-PL" altLang="pl-PL" smtClean="0"/>
              <a:pPr eaLnBrk="1" hangingPunct="1"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5032A65-190B-4C82-B83C-6E6874CEACF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/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76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A9D647-4F4C-455D-8F15-117093CD41DE}" type="slidenum">
              <a:rPr lang="pl-PL" altLang="pl-PL" smtClean="0"/>
              <a:pPr eaLnBrk="1" hangingPunct="1">
                <a:spcBef>
                  <a:spcPct val="0"/>
                </a:spcBef>
              </a:pPr>
              <a:t>23</a:t>
            </a:fld>
            <a:endParaRPr lang="pl-PL" altLang="pl-PL" smtClean="0"/>
          </a:p>
        </p:txBody>
      </p:sp>
      <p:sp>
        <p:nvSpPr>
          <p:cNvPr id="849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385A23A-AF18-4406-BA69-2BEA3D51813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/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21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2CCB71-7338-4AC2-AABF-C5514ABCA619}" type="slidenum">
              <a:rPr lang="pl-PL" altLang="pl-PL" smtClean="0"/>
              <a:pPr eaLnBrk="1" hangingPunct="1">
                <a:spcBef>
                  <a:spcPct val="0"/>
                </a:spcBef>
              </a:pPr>
              <a:t>24</a:t>
            </a:fld>
            <a:endParaRPr lang="pl-PL" altLang="pl-PL" smtClean="0"/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A9C276E-BCAA-41B5-9750-2B6F53BEF74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/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80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04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26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27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0528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9D3F08-402E-49AC-A1F3-30C0109AFB0A}" type="slidenum">
              <a:rPr lang="pl-PL" altLang="pl-PL" smtClean="0"/>
              <a:pPr eaLnBrk="1" hangingPunct="1">
                <a:spcBef>
                  <a:spcPct val="0"/>
                </a:spcBef>
              </a:pPr>
              <a:t>28</a:t>
            </a:fld>
            <a:endParaRPr lang="pl-PL" altLang="pl-PL" smtClean="0"/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5B589BE-EED0-4CBC-BE06-DE2992615B5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/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419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DE5CB3-248A-4CCD-BD97-F71A9F0A6B3B}" type="slidenum">
              <a:rPr lang="pl-PL" altLang="pl-PL" smtClean="0"/>
              <a:pPr eaLnBrk="1" hangingPunct="1">
                <a:spcBef>
                  <a:spcPct val="0"/>
                </a:spcBef>
              </a:pPr>
              <a:t>29</a:t>
            </a:fld>
            <a:endParaRPr lang="pl-PL" altLang="pl-PL" smtClean="0"/>
          </a:p>
        </p:txBody>
      </p:sp>
      <p:sp>
        <p:nvSpPr>
          <p:cNvPr id="8806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18C4F02-6E72-4A2B-855C-242525FDCA9C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/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937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CCD4C41-D004-45CE-A176-FD0EBC06A902}" type="slidenum">
              <a:rPr lang="pl-PL" altLang="pl-PL" smtClean="0"/>
              <a:pPr eaLnBrk="1" hangingPunct="1">
                <a:spcBef>
                  <a:spcPct val="0"/>
                </a:spcBef>
              </a:pPr>
              <a:t>30</a:t>
            </a:fld>
            <a:endParaRPr lang="pl-PL" altLang="pl-PL" smtClean="0"/>
          </a:p>
        </p:txBody>
      </p:sp>
      <p:sp>
        <p:nvSpPr>
          <p:cNvPr id="921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DF2C745-612A-4736-BF98-91EA454E61C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/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64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31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639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1F8633B-99B7-499D-9310-45FA863FF685}" type="slidenum">
              <a:rPr lang="pl-PL" altLang="pl-PL" smtClean="0"/>
              <a:pPr eaLnBrk="1" hangingPunct="1">
                <a:spcBef>
                  <a:spcPct val="0"/>
                </a:spcBef>
              </a:pPr>
              <a:t>32</a:t>
            </a:fld>
            <a:endParaRPr lang="pl-PL" altLang="pl-PL" smtClean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B2F829F-514D-465C-86C5-A3DDB8B39965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/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99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D174A9-1000-45AD-A179-ED6B81A2CD12}" type="slidenum">
              <a:rPr lang="pl-PL" altLang="pl-PL" smtClean="0"/>
              <a:pPr eaLnBrk="1" hangingPunct="1"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0176B3-0EDE-4D6D-98FE-F0E5D29D748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/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715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3B90A5-3FA7-48B8-AE6B-27983CED05D1}" type="slidenum">
              <a:rPr lang="pl-PL" altLang="pl-PL" smtClean="0"/>
              <a:pPr eaLnBrk="1" hangingPunct="1">
                <a:spcBef>
                  <a:spcPct val="0"/>
                </a:spcBef>
              </a:pPr>
              <a:t>34</a:t>
            </a:fld>
            <a:endParaRPr lang="pl-PL" altLang="pl-PL" smtClean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710870-C31A-42E4-BA07-1BCA7A56773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/>
          </a:p>
        </p:txBody>
      </p:sp>
      <p:sp>
        <p:nvSpPr>
          <p:cNvPr id="942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121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289D1E-8073-49A7-BC31-176840489733}" type="slidenum">
              <a:rPr lang="pl-PL" altLang="pl-PL" smtClean="0"/>
              <a:pPr eaLnBrk="1" hangingPunct="1">
                <a:spcBef>
                  <a:spcPct val="0"/>
                </a:spcBef>
              </a:pPr>
              <a:t>36</a:t>
            </a:fld>
            <a:endParaRPr lang="pl-PL" altLang="pl-PL" smtClean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353108D-06A9-4B9D-8454-EB209F4BDE1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692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D45D16-47E1-49DB-A6C0-CFA94EF26AF0}" type="slidenum">
              <a:rPr lang="pl-PL" altLang="pl-PL" smtClean="0"/>
              <a:pPr eaLnBrk="1" hangingPunct="1">
                <a:spcBef>
                  <a:spcPct val="0"/>
                </a:spcBef>
              </a:pPr>
              <a:t>37</a:t>
            </a:fld>
            <a:endParaRPr lang="pl-PL" altLang="pl-PL" smtClean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44D3385-7F9E-434C-984A-55197EC689F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907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F2A758-4AC6-4A61-AC3F-B45DE936C41A}" type="slidenum">
              <a:rPr lang="pl-PL" altLang="pl-PL" smtClean="0"/>
              <a:pPr eaLnBrk="1" hangingPunct="1">
                <a:spcBef>
                  <a:spcPct val="0"/>
                </a:spcBef>
              </a:pPr>
              <a:t>38</a:t>
            </a:fld>
            <a:endParaRPr lang="pl-PL" altLang="pl-PL" smtClean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6E802CA-25B6-4BF9-92CE-E5ADDF10507E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/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3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8D3EEE-EB7F-4625-9996-834FD54C83DA}" type="slidenum">
              <a:rPr lang="pl-PL" altLang="pl-PL" smtClean="0"/>
              <a:pPr eaLnBrk="1" hangingPunct="1">
                <a:spcBef>
                  <a:spcPct val="0"/>
                </a:spcBef>
              </a:pPr>
              <a:t>39</a:t>
            </a:fld>
            <a:endParaRPr lang="pl-PL" altLang="pl-PL" smtClean="0"/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84BC937-986C-45A2-BA6D-A4314AA4BEC9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/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331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40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205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41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379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42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649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43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621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44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25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CE1E14-2FB4-494F-9F61-AB83A4D3205B}" type="slidenum">
              <a:rPr lang="pl-PL" altLang="pl-PL" smtClean="0"/>
              <a:pPr eaLnBrk="1" hangingPunct="1">
                <a:spcBef>
                  <a:spcPct val="0"/>
                </a:spcBef>
              </a:pPr>
              <a:t>4</a:t>
            </a:fld>
            <a:endParaRPr lang="pl-PL" altLang="pl-PL" smtClean="0"/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7DAF16E-2B65-459B-A993-812C56FBCA43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/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2893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53F3B4-B655-4A2F-A42E-04C899CAA36F}" type="slidenum">
              <a:rPr lang="pl-PL" altLang="pl-PL" smtClean="0"/>
              <a:pPr eaLnBrk="1" hangingPunct="1">
                <a:spcBef>
                  <a:spcPct val="0"/>
                </a:spcBef>
              </a:pPr>
              <a:t>45</a:t>
            </a:fld>
            <a:endParaRPr lang="pl-PL" altLang="pl-PL" smtClean="0"/>
          </a:p>
        </p:txBody>
      </p:sp>
      <p:sp>
        <p:nvSpPr>
          <p:cNvPr id="10035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F778D73-0325-4B20-9E9A-6203269E3E3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/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/>
          </p:nvPr>
        </p:nvSpPr>
        <p:spPr>
          <a:xfrm>
            <a:off x="681994" y="4713961"/>
            <a:ext cx="543527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67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444A48-25D3-419E-BD24-196C7D2D8938}" type="slidenum">
              <a:rPr lang="pl-PL" altLang="pl-PL" smtClean="0"/>
              <a:pPr eaLnBrk="1" hangingPunct="1">
                <a:spcBef>
                  <a:spcPct val="0"/>
                </a:spcBef>
              </a:pPr>
              <a:t>47</a:t>
            </a:fld>
            <a:endParaRPr lang="pl-PL" altLang="pl-PL" smtClean="0"/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16DC17-86A4-4043-ABC6-1C0331EF6A0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/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3429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EC33245-AC85-4B9F-A371-3A642D7BB6F5}" type="slidenum">
              <a:rPr lang="pl-PL" altLang="pl-PL" smtClean="0"/>
              <a:pPr eaLnBrk="1" hangingPunct="1">
                <a:spcBef>
                  <a:spcPct val="0"/>
                </a:spcBef>
              </a:pPr>
              <a:t>48</a:t>
            </a:fld>
            <a:endParaRPr lang="pl-PL" altLang="pl-PL" smtClean="0"/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AE7DDB9-015F-4034-8918-0D084C22F67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/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000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91251-7C67-4342-A5FB-02B38E325241}" type="slidenum">
              <a:rPr lang="pl-PL" altLang="pl-PL" smtClean="0"/>
              <a:pPr eaLnBrk="1" hangingPunct="1">
                <a:spcBef>
                  <a:spcPct val="0"/>
                </a:spcBef>
              </a:pPr>
              <a:t>51</a:t>
            </a:fld>
            <a:endParaRPr lang="pl-PL" altLang="pl-PL" smtClean="0"/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1465BCD-90DB-47E8-B759-41945BA90362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/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162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7400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0A5B6E-4073-47DA-8929-2B8A58381D6A}" type="slidenum">
              <a:rPr lang="pl-PL" altLang="pl-PL" smtClean="0"/>
              <a:pPr eaLnBrk="1" hangingPunct="1">
                <a:spcBef>
                  <a:spcPct val="0"/>
                </a:spcBef>
              </a:pPr>
              <a:t>53</a:t>
            </a:fld>
            <a:endParaRPr lang="pl-PL" altLang="pl-PL" smtClean="0"/>
          </a:p>
        </p:txBody>
      </p:sp>
      <p:sp>
        <p:nvSpPr>
          <p:cNvPr id="11776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91962AB-A9A6-4761-8E9C-17B192BA0F54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/>
          </a:p>
        </p:txBody>
      </p:sp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2525" cy="3721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994" y="4713961"/>
            <a:ext cx="5438457" cy="44677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86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F09234-C044-4C88-B154-00B2FCD3CADE}" type="slidenum">
              <a:rPr lang="pl-PL" altLang="pl-PL" smtClean="0"/>
              <a:pPr eaLnBrk="1" hangingPunct="1">
                <a:spcBef>
                  <a:spcPct val="0"/>
                </a:spcBef>
              </a:pPr>
              <a:t>54</a:t>
            </a:fld>
            <a:endParaRPr lang="pl-PL" altLang="pl-PL" smtClean="0"/>
          </a:p>
        </p:txBody>
      </p:sp>
      <p:sp>
        <p:nvSpPr>
          <p:cNvPr id="11878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FB8514E-A680-447A-B442-33F576AA1C9D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/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878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889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785D631-63BC-47D9-9DEF-73BF2E8B29A2}" type="slidenum">
              <a:rPr lang="pl-PL" altLang="pl-PL" smtClean="0"/>
              <a:pPr eaLnBrk="1" hangingPunct="1">
                <a:spcBef>
                  <a:spcPct val="0"/>
                </a:spcBef>
              </a:pPr>
              <a:t>55</a:t>
            </a:fld>
            <a:endParaRPr lang="pl-PL" altLang="pl-PL" smtClean="0"/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1E2F0D-A8F9-440A-8008-2DA8237EEB9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/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415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7071A6-AE63-4D73-A8BD-DB25214EBD83}" type="slidenum">
              <a:rPr lang="pl-PL" altLang="pl-PL" smtClean="0"/>
              <a:pPr eaLnBrk="1" hangingPunct="1">
                <a:spcBef>
                  <a:spcPct val="0"/>
                </a:spcBef>
              </a:pPr>
              <a:t>56</a:t>
            </a:fld>
            <a:endParaRPr lang="pl-PL" altLang="pl-PL" smtClean="0"/>
          </a:p>
        </p:txBody>
      </p:sp>
      <p:sp>
        <p:nvSpPr>
          <p:cNvPr id="1208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C0AD90-9EA4-4286-99EB-5DB042DF229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/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7963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46BB9-DABA-4390-8AF0-5C59096F8290}" type="slidenum">
              <a:rPr lang="pl-PL" altLang="pl-PL" smtClean="0"/>
              <a:pPr eaLnBrk="1" hangingPunct="1">
                <a:spcBef>
                  <a:spcPct val="0"/>
                </a:spcBef>
              </a:pPr>
              <a:t>57</a:t>
            </a:fld>
            <a:endParaRPr lang="pl-PL" altLang="pl-PL" smtClean="0"/>
          </a:p>
        </p:txBody>
      </p:sp>
      <p:sp>
        <p:nvSpPr>
          <p:cNvPr id="1218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7763" cy="37179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0404" y="4713961"/>
            <a:ext cx="5436868" cy="4463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  <p:sp>
        <p:nvSpPr>
          <p:cNvPr id="121861" name="Text Box 3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7101B89-7B07-439A-9090-CE27596561BF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0196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A8E776-7F2E-4EDC-915A-1CFC50F4A8E6}" type="slidenum">
              <a:rPr lang="pl-PL" altLang="pl-PL" smtClean="0"/>
              <a:pPr eaLnBrk="1" hangingPunct="1">
                <a:spcBef>
                  <a:spcPct val="0"/>
                </a:spcBef>
              </a:pPr>
              <a:t>5</a:t>
            </a:fld>
            <a:endParaRPr lang="pl-PL" altLang="pl-PL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21B7AE9-8F62-4347-8B20-8AF66DCBA21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/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2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B85A7F-B21D-4423-B7F1-E6BD3D9E2EE4}" type="slidenum">
              <a:rPr lang="pl-PL" altLang="pl-PL" smtClean="0"/>
              <a:pPr eaLnBrk="1" hangingPunct="1">
                <a:spcBef>
                  <a:spcPct val="0"/>
                </a:spcBef>
              </a:pPr>
              <a:t>6</a:t>
            </a:fld>
            <a:endParaRPr lang="pl-PL" altLang="pl-PL" smtClean="0"/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4D0F4F1-1674-40E2-994A-92E9AFB3FEE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/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3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8FAAF5-B3D3-4972-B0D6-66683795DADA}" type="slidenum">
              <a:rPr lang="pl-PL" altLang="pl-PL" smtClean="0"/>
              <a:pPr eaLnBrk="1" hangingPunct="1">
                <a:spcBef>
                  <a:spcPct val="0"/>
                </a:spcBef>
              </a:pPr>
              <a:t>7</a:t>
            </a:fld>
            <a:endParaRPr lang="pl-PL" altLang="pl-PL" smtClean="0"/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4F9A832-CCB9-4938-A966-D9798F5353E6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/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6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2D8F6A-2CD7-41DE-B5E1-02F31A31CB92}" type="slidenum">
              <a:rPr lang="pl-PL" altLang="pl-PL" smtClean="0"/>
              <a:pPr eaLnBrk="1" hangingPunct="1">
                <a:spcBef>
                  <a:spcPct val="0"/>
                </a:spcBef>
              </a:pPr>
              <a:t>8</a:t>
            </a:fld>
            <a:endParaRPr lang="pl-PL" altLang="pl-PL" smtClean="0"/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C7F4DBE-E6C7-4A2B-9047-EA265A04691A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/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329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6073" indent="-211307"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6612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4177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31743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9309" indent="-228783" defTabSz="449622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4479" algn="l"/>
                <a:tab pos="1450548" algn="l"/>
                <a:tab pos="2176615" algn="l"/>
                <a:tab pos="290268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B1808B-E015-408C-88DC-CA93F88483A0}" type="slidenum">
              <a:rPr lang="pl-PL" altLang="pl-PL" smtClean="0"/>
              <a:pPr eaLnBrk="1" hangingPunct="1"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  <p:sp>
        <p:nvSpPr>
          <p:cNvPr id="73731" name="Text Box 1"/>
          <p:cNvSpPr txBox="1">
            <a:spLocks noChangeArrowheads="1"/>
          </p:cNvSpPr>
          <p:nvPr/>
        </p:nvSpPr>
        <p:spPr bwMode="auto">
          <a:xfrm>
            <a:off x="3851911" y="9426334"/>
            <a:ext cx="2944175" cy="49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428" tIns="46214" rIns="92428" bIns="46214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D32C1C3-4784-40E4-847A-E7A5DD01D148}" type="slidenum">
              <a:rPr lang="pl-PL" altLang="pl-PL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/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914094" y="744895"/>
            <a:ext cx="4974257" cy="372129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1705" tIns="45853" rIns="91705" bIns="45853" anchor="ctr"/>
          <a:lstStyle/>
          <a:p>
            <a:endParaRPr lang="pl-PL" altLang="pl-PL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/>
          </p:nvPr>
        </p:nvSpPr>
        <p:spPr>
          <a:xfrm>
            <a:off x="680404" y="4713961"/>
            <a:ext cx="5438458" cy="4466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9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4ACFB-0A5B-4240-B4F0-7D9421B746A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6181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3B7FC-4FC0-4084-85B8-6699A685F8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50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FF1B3-3432-4966-B0E8-5A751D3029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156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DF558-DD53-4A22-8F48-C9C2479A19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2365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C47B1-10FD-4791-801C-A7FA12838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88182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0BA61-EC31-4481-8AF0-F2C0285510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4870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8D0A-57AA-4E07-B463-18865EB882B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37558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C2467-F6D6-4B9F-86E8-CE26D4555FB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93687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6681-E063-4112-8703-2D1D2DC6B79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1925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9417-D960-446D-A65F-A5FB3375555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2132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DCE79-D3A8-4BBE-A778-4DD4BD8996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184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16B3-7AB3-4F5F-A851-3F422931BA7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7510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AD9B-A0CE-4066-9EDF-621A0BE9A9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76839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3423-777B-442C-83E4-ACC5781F33D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2024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19888" y="6350"/>
            <a:ext cx="2036762" cy="611028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6350"/>
            <a:ext cx="5957888" cy="611028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3C687-CBE0-4DB7-B17C-077F96652DB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8807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C00A-41FE-40C6-897A-A9D745DD31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89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5738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995737" cy="4516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04589-BC43-4AC4-BF6F-13E0A0C424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8969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2282-865C-45A6-813A-AAA734C3CE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111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1B768-0CB8-4B39-B9DC-9E385D4C7E2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79228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284DF-461F-44FC-AB21-21D4D891D0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0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427E-D483-4757-A0B5-95334947950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1708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06AD-5557-422F-B83A-AB4B03E069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69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2520" tIns="46080" rIns="9252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0" y="6200775"/>
            <a:ext cx="2667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609600" y="6200775"/>
            <a:ext cx="5421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6663"/>
            <a:ext cx="523875" cy="301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Tahoma" pitchFamily="32" charset="0"/>
              </a:defRPr>
            </a:lvl1pPr>
          </a:lstStyle>
          <a:p>
            <a:pPr>
              <a:defRPr/>
            </a:pPr>
            <a:fld id="{67125153-AE6B-462F-9F91-27742206294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5A6378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E87D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350"/>
            <a:ext cx="8143875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43875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2085975" y="188913"/>
            <a:ext cx="586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28675" cy="37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SzPct val="45000"/>
              <a:buFontTx/>
              <a:buNone/>
              <a:defRPr sz="1400" b="1">
                <a:solidFill>
                  <a:srgbClr val="D4D4D6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C7C27A0-6E1C-47ED-A9DF-22351B1347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D4D4D6"/>
          </a:solidFill>
          <a:latin typeface="Arial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449263" y="1700213"/>
            <a:ext cx="799306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Fundusz Inicjatyw Obywatelskich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3200" dirty="0">
                <a:solidFill>
                  <a:srgbClr val="002060"/>
                </a:solidFill>
                <a:latin typeface="Britannic Bold" pitchFamily="34" charset="0"/>
              </a:rPr>
              <a:t>Konkurs </a:t>
            </a:r>
            <a:r>
              <a:rPr lang="pl-PL" altLang="pl-PL" sz="3200" dirty="0" smtClean="0">
                <a:solidFill>
                  <a:srgbClr val="002060"/>
                </a:solidFill>
                <a:latin typeface="Britannic Bold" pitchFamily="34" charset="0"/>
              </a:rPr>
              <a:t>FIO 2016</a:t>
            </a:r>
            <a: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3200" b="1" dirty="0">
                <a:solidFill>
                  <a:srgbClr val="743F04"/>
                </a:solidFill>
                <a:latin typeface="Britannic Bold" pitchFamily="34" charset="0"/>
              </a:rPr>
            </a:br>
            <a: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  <a:t/>
            </a:r>
            <a:br>
              <a:rPr lang="pl-PL" altLang="pl-PL" sz="2400" b="1" dirty="0">
                <a:solidFill>
                  <a:srgbClr val="743F04"/>
                </a:solidFill>
                <a:latin typeface="Britannic Bold" pitchFamily="34" charset="0"/>
              </a:rPr>
            </a:br>
            <a:endParaRPr lang="pl-PL" altLang="pl-PL" sz="2400" b="1" dirty="0">
              <a:solidFill>
                <a:srgbClr val="743F04"/>
              </a:solidFill>
              <a:latin typeface="Britannic Bold" pitchFamily="34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403350" y="3357563"/>
            <a:ext cx="64008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endParaRPr lang="pl-PL" altLang="pl-PL" sz="2600" b="1">
              <a:solidFill>
                <a:srgbClr val="FF9900"/>
              </a:solidFill>
            </a:endParaRPr>
          </a:p>
          <a:p>
            <a:pPr eaLnBrk="1" hangingPunct="1">
              <a:lnSpc>
                <a:spcPct val="80000"/>
              </a:lnSpc>
              <a:buClrTx/>
              <a:buFontTx/>
              <a:buNone/>
            </a:pPr>
            <a:r>
              <a:rPr lang="pl-PL" altLang="pl-PL" sz="2400" b="1"/>
              <a:t>Ministerstwo Pracy i Polityki Społecznej</a:t>
            </a:r>
            <a:br>
              <a:rPr lang="pl-PL" altLang="pl-PL" sz="2400" b="1"/>
            </a:br>
            <a:r>
              <a:rPr lang="pl-PL" altLang="pl-PL" sz="2400" b="1"/>
              <a:t>Departament Pożytku Publicznego</a:t>
            </a:r>
            <a:r>
              <a:rPr lang="pl-PL" altLang="pl-PL" sz="2600" b="1"/>
              <a:t/>
            </a:r>
            <a:br>
              <a:rPr lang="pl-PL" altLang="pl-PL" sz="2600" b="1"/>
            </a:br>
            <a:endParaRPr lang="pl-PL" altLang="pl-PL" sz="2600" b="1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8101013" y="5445125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2292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3716338"/>
            <a:ext cx="60848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8001000" y="228600"/>
            <a:ext cx="8350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FFFFFF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57845BDE-EAFD-4D5E-A6B3-09981C0F32CB}" type="slidenum">
              <a:rPr lang="pl-PL" altLang="pl-PL" sz="1400" b="1">
                <a:solidFill>
                  <a:srgbClr val="D4D4D6"/>
                </a:solidFill>
                <a:latin typeface="Times New Roman" pitchFamily="18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pl-PL" altLang="pl-PL" sz="1400" b="1">
              <a:solidFill>
                <a:srgbClr val="D4D4D6"/>
              </a:solidFill>
              <a:latin typeface="Times New Roman" pitchFamily="18" charset="0"/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6" dur="indefinite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 b="1"/>
              <a:t>Art. 4.</a:t>
            </a:r>
            <a:r>
              <a:rPr lang="pl-PL" altLang="pl-PL" sz="1000"/>
              <a:t> 1. Sfera zadań publicznych, o której mowa w art. 3 ust. 1, obejmuje zadania w zakresie:</a:t>
            </a:r>
          </a:p>
          <a:p>
            <a:r>
              <a:rPr lang="pl-PL" altLang="pl-PL" sz="1000"/>
              <a:t>1)   pomocy społecznej, w tym pomocy rodzinom i osobom w trudnej sytuacji życiowej oraz wyrównywania szans tych rodzin i osób;</a:t>
            </a:r>
          </a:p>
          <a:p>
            <a:r>
              <a:rPr lang="pl-PL" altLang="pl-PL" sz="1000"/>
              <a:t>1a)  wspierania rodziny i systemu pieczy zastępczej;</a:t>
            </a:r>
          </a:p>
          <a:p>
            <a:r>
              <a:rPr lang="pl-PL" altLang="pl-PL" sz="1000"/>
              <a:t>2)   działalności na rzecz integracji i reintegracji zawodowej i społecznej osób zagrożonych wykluczeniem społecznym;</a:t>
            </a:r>
          </a:p>
          <a:p>
            <a:r>
              <a:rPr lang="pl-PL" altLang="pl-PL" sz="1000"/>
              <a:t>3)   działalności charytatywnej;</a:t>
            </a:r>
          </a:p>
          <a:p>
            <a:r>
              <a:rPr lang="pl-PL" altLang="pl-PL" sz="1000"/>
              <a:t>4)   podtrzymywania i upowszechniania tradycji narodowej, pielęgnowania polskości oraz rozwoju świadomości narodowej, obywatelskiej i kulturowej;</a:t>
            </a:r>
          </a:p>
          <a:p>
            <a:r>
              <a:rPr lang="pl-PL" altLang="pl-PL" sz="1000"/>
              <a:t>5)   działalności na rzecz mniejszości narodowych i etnicznych oraz języka regionalnego;</a:t>
            </a:r>
          </a:p>
          <a:p>
            <a:r>
              <a:rPr lang="pl-PL" altLang="pl-PL" sz="1000"/>
              <a:t>6)   ochrony i promocji zdrowia;</a:t>
            </a:r>
          </a:p>
          <a:p>
            <a:r>
              <a:rPr lang="pl-PL" altLang="pl-PL" sz="1000"/>
              <a:t>7)   działalności na rzecz osób niepełnosprawnych;</a:t>
            </a:r>
          </a:p>
          <a:p>
            <a:r>
              <a:rPr lang="pl-PL" altLang="pl-PL" sz="1000"/>
              <a:t>8)   promocji zatrudnienia i aktywizacji zawodowej osób pozostających bez pracy i zagrożonych zwolnieniem z pracy;</a:t>
            </a:r>
          </a:p>
          <a:p>
            <a:r>
              <a:rPr lang="pl-PL" altLang="pl-PL" sz="1000"/>
              <a:t>9)   działalności na rzecz równych praw kobiet i mężczyzn;</a:t>
            </a:r>
          </a:p>
          <a:p>
            <a:r>
              <a:rPr lang="pl-PL" altLang="pl-PL" sz="1000"/>
              <a:t>10)  działalności na rzecz osób w wieku emerytalnym;</a:t>
            </a:r>
          </a:p>
          <a:p>
            <a:r>
              <a:rPr lang="pl-PL" altLang="pl-PL" sz="1000"/>
              <a:t>11)  działalności wspomagającej rozwój gospodarczy, w tym rozwój przedsiębiorczości;</a:t>
            </a:r>
          </a:p>
          <a:p>
            <a:r>
              <a:rPr lang="pl-PL" altLang="pl-PL" sz="1000"/>
              <a:t>12)  działalności wspomagającej rozwój techniki, wynalazczości i innowacyjności oraz rozpowszechnianie i wdrażanie nowych rozwiązań technicznych w praktyce gospodarczej;</a:t>
            </a:r>
          </a:p>
          <a:p>
            <a:r>
              <a:rPr lang="pl-PL" altLang="pl-PL" sz="1000"/>
              <a:t>13)  działalności wspomagającej rozwój wspólnot i społeczności lokalnych;</a:t>
            </a:r>
          </a:p>
          <a:p>
            <a:r>
              <a:rPr lang="pl-PL" altLang="pl-PL" sz="1000"/>
              <a:t>14)  nauki, szkolnictwa wyższego, edukacji, oświaty i wychowania;</a:t>
            </a:r>
          </a:p>
          <a:p>
            <a:r>
              <a:rPr lang="pl-PL" altLang="pl-PL" sz="1000"/>
              <a:t>15)  wypoczynku dzieci i młodzieży;</a:t>
            </a:r>
          </a:p>
          <a:p>
            <a:r>
              <a:rPr lang="pl-PL" altLang="pl-PL" sz="1000"/>
              <a:t>16)  kultury, sztuki, ochrony dóbr kultury i dziedzictwa narodowego;</a:t>
            </a: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27E4A583-9F77-436C-93B0-E421D8C428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Sfery pożytku publicznego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r>
              <a:rPr lang="pl-PL" altLang="pl-PL" sz="1000"/>
              <a:t>17)  wspierania i upowszechniania kultury fizycznej;</a:t>
            </a:r>
          </a:p>
          <a:p>
            <a:r>
              <a:rPr lang="pl-PL" altLang="pl-PL" sz="1000"/>
              <a:t>18)  ekologii i ochrony zwierząt oraz ochrony dziedzictwa przyrodniczego;</a:t>
            </a:r>
          </a:p>
          <a:p>
            <a:r>
              <a:rPr lang="pl-PL" altLang="pl-PL" sz="1000"/>
              <a:t>19)  turystyki i krajoznawstwa;</a:t>
            </a:r>
          </a:p>
          <a:p>
            <a:r>
              <a:rPr lang="pl-PL" altLang="pl-PL" sz="1000"/>
              <a:t>20)  porządku i bezpieczeństwa publicznego;</a:t>
            </a:r>
          </a:p>
          <a:p>
            <a:r>
              <a:rPr lang="pl-PL" altLang="pl-PL" sz="1000"/>
              <a:t>21)  obronności państwa i działalności Sił Zbrojnych Rzeczypospolitej Polskiej;</a:t>
            </a:r>
          </a:p>
          <a:p>
            <a:r>
              <a:rPr lang="pl-PL" altLang="pl-PL" sz="1000"/>
              <a:t>22)  upowszechniania i ochrony wolności i praw człowieka oraz swobód obywatelskich, a także działań wspomagających rozwój demokracji;</a:t>
            </a:r>
          </a:p>
          <a:p>
            <a:r>
              <a:rPr lang="pl-PL" altLang="pl-PL" sz="1000"/>
              <a:t>23)  ratownictwa i ochrony ludności;</a:t>
            </a:r>
          </a:p>
          <a:p>
            <a:r>
              <a:rPr lang="pl-PL" altLang="pl-PL" sz="1000"/>
              <a:t>24)  pomocy ofiarom katastrof, klęsk żywiołowych, konfliktów zbrojnych i wojen w kraju i za granicą;</a:t>
            </a:r>
          </a:p>
          <a:p>
            <a:r>
              <a:rPr lang="pl-PL" altLang="pl-PL" sz="1000"/>
              <a:t>25)  upowszechniania i ochrony praw konsumentów;</a:t>
            </a:r>
          </a:p>
          <a:p>
            <a:r>
              <a:rPr lang="pl-PL" altLang="pl-PL" sz="1000"/>
              <a:t>26)  działalności na rzecz integracji europejskiej oraz rozwijania kontaktów i współpracy między społeczeństwami;</a:t>
            </a:r>
          </a:p>
          <a:p>
            <a:r>
              <a:rPr lang="pl-PL" altLang="pl-PL" sz="1000"/>
              <a:t>27)  promocji i organizacji wolontariatu;</a:t>
            </a:r>
          </a:p>
          <a:p>
            <a:r>
              <a:rPr lang="pl-PL" altLang="pl-PL" sz="1000"/>
              <a:t>28)  pomocy Polonii i Polakom za granicą;</a:t>
            </a:r>
          </a:p>
          <a:p>
            <a:r>
              <a:rPr lang="pl-PL" altLang="pl-PL" sz="1000"/>
              <a:t>29)  działalności na rzecz kombatantów i osób represjonowanych;</a:t>
            </a:r>
          </a:p>
          <a:p>
            <a:r>
              <a:rPr lang="pl-PL" altLang="pl-PL" sz="1000"/>
              <a:t>30)  promocji Rzeczypospolitej Polskiej za granicą;</a:t>
            </a:r>
          </a:p>
          <a:p>
            <a:r>
              <a:rPr lang="pl-PL" altLang="pl-PL" sz="1000"/>
              <a:t>31)  działalności na rzecz rodziny, macierzyństwa, rodzicielstwa, upowszechniania i ochrony praw dziecka;</a:t>
            </a:r>
          </a:p>
          <a:p>
            <a:r>
              <a:rPr lang="pl-PL" altLang="pl-PL" sz="1000"/>
              <a:t>32)  przeciwdziałania uzależnieniom i patologiom społecznym;</a:t>
            </a:r>
          </a:p>
          <a:p>
            <a:r>
              <a:rPr lang="pl-PL" altLang="pl-PL" sz="1000"/>
              <a:t>33)  działalności na rzecz organizacji pozarządowych oraz podmiotów wymienionych w art. 3 ust. 3, w zakresie określonym w pkt 1-32.</a:t>
            </a:r>
          </a:p>
          <a:p>
            <a:endParaRPr lang="pl-PL" altLang="pl-PL" sz="1000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D939606-30B2-4DFE-A8E1-FA59B3D46A5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A74612AA-AE9E-41AC-87A7-B6B82FF170B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graphicFrame>
        <p:nvGraphicFramePr>
          <p:cNvPr id="26630" name="Group 6"/>
          <p:cNvGraphicFramePr>
            <a:graphicFrameLocks noGrp="1"/>
          </p:cNvGraphicFramePr>
          <p:nvPr/>
        </p:nvGraphicFramePr>
        <p:xfrm>
          <a:off x="827088" y="2079625"/>
          <a:ext cx="7202487" cy="2862263"/>
        </p:xfrm>
        <a:graphic>
          <a:graphicData uri="http://schemas.openxmlformats.org/drawingml/2006/table">
            <a:tbl>
              <a:tblPr/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7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5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%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wysokość środków w zł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1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17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10 200 000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30 000 000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3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20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12 000 000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9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5 400 000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250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5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4</a:t>
                      </a:r>
                    </a:p>
                  </a:txBody>
                  <a:tcPr marL="44280" marR="44280" marT="126864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2 400 000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OGÓŁEM Program FIO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marL="44280" marR="44280" marT="12686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60 000 000</a:t>
                      </a:r>
                    </a:p>
                  </a:txBody>
                  <a:tcPr marL="44280" marR="44280" marT="126864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93066BB-6EC9-45A3-A2B5-61628207A47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Liczba złożonych ofert (w terminie):</a:t>
            </a:r>
          </a:p>
        </p:txBody>
      </p:sp>
      <p:pic>
        <p:nvPicPr>
          <p:cNvPr id="1026" name="Picture 2" descr="C:\Users\ANNA_M~1\AppData\Local\Temp\notes142542\Oferty 2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03" y="2562223"/>
            <a:ext cx="6992294" cy="300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Krótka informacja o 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2015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802313-E219-439E-BB9C-4CE40F16F0F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395288" y="1700213"/>
            <a:ext cx="80645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/>
            <a:r>
              <a:rPr lang="pl-PL" altLang="pl-PL" sz="1600"/>
              <a:t>Progi punktowe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203753"/>
              </p:ext>
            </p:extLst>
          </p:nvPr>
        </p:nvGraphicFramePr>
        <p:xfrm>
          <a:off x="1476375" y="2276475"/>
          <a:ext cx="5903913" cy="2052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6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 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>
                          <a:effectLst/>
                        </a:rPr>
                        <a:t>P 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 - roczne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191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u="none" strike="noStrike" dirty="0">
                          <a:effectLst/>
                        </a:rPr>
                        <a:t>II - letnie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u="none" strike="noStrike" dirty="0" smtClean="0">
                          <a:effectLst/>
                        </a:rPr>
                        <a:t>193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195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Informacje ogólne</a:t>
            </a: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71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EBB26B0-8177-443A-9468-A38A36A4C4F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71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755650" y="1916113"/>
            <a:ext cx="77978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73050" y="1681956"/>
            <a:ext cx="8496300" cy="4357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77825" indent="-371475"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77825" algn="l"/>
                <a:tab pos="825500" algn="l"/>
                <a:tab pos="1274763" algn="l"/>
                <a:tab pos="1724025" algn="l"/>
                <a:tab pos="2173288" algn="l"/>
                <a:tab pos="2622550" algn="l"/>
                <a:tab pos="3071813" algn="l"/>
                <a:tab pos="3521075" algn="l"/>
                <a:tab pos="3970338" algn="l"/>
                <a:tab pos="4419600" algn="l"/>
                <a:tab pos="4868863" algn="l"/>
                <a:tab pos="5318125" algn="l"/>
                <a:tab pos="5767388" algn="l"/>
                <a:tab pos="6216650" algn="l"/>
                <a:tab pos="6665913" algn="l"/>
                <a:tab pos="7115175" algn="l"/>
                <a:tab pos="7564438" algn="l"/>
                <a:tab pos="8013700" algn="l"/>
                <a:tab pos="8462963" algn="l"/>
                <a:tab pos="8912225" algn="l"/>
                <a:tab pos="9361488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Ogłoszenie konkursu FIO 2016 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</a:t>
            </a:r>
            <a:r>
              <a:rPr lang="pl-PL" altLang="pl-PL" sz="2000" b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września 2015 r.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Rozpoczęcie </a:t>
            </a:r>
            <a:r>
              <a:rPr lang="pl-PL" altLang="pl-PL" sz="2000" dirty="0">
                <a:solidFill>
                  <a:srgbClr val="000000"/>
                </a:solidFill>
                <a:latin typeface="Arial" charset="0"/>
              </a:rPr>
              <a:t>naboru ofert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3 i 4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września 2015 r.</a:t>
            </a:r>
          </a:p>
          <a:p>
            <a:pPr marL="371475" indent="-365125">
              <a:lnSpc>
                <a:spcPct val="80000"/>
              </a:lnSpc>
              <a:spcBef>
                <a:spcPts val="700"/>
              </a:spcBef>
              <a:buSzPct val="60000"/>
              <a:buFont typeface="Wingdings" charset="2"/>
              <a:buChar char="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23 września 2015 r.</a:t>
            </a:r>
            <a:r>
              <a:rPr lang="pl-PL" altLang="pl-PL" sz="2000" u="sng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6350" indent="0">
              <a:lnSpc>
                <a:spcPct val="80000"/>
              </a:lnSpc>
              <a:spcBef>
                <a:spcPts val="700"/>
              </a:spcBef>
              <a:buSzPct val="60000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Rozpoczęcie naboru ofert dla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Priorytetu 2: </a:t>
            </a:r>
            <a:r>
              <a:rPr lang="pl-PL" altLang="pl-PL" sz="2000" b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 grudnia 2015 r. </a:t>
            </a:r>
          </a:p>
          <a:p>
            <a:pPr marL="349250" indent="-34290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q"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Termin składania ofert: 7 stycznia 2016 r. 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W konkursie ogłoszonym w ramach P FIO oferty należy składać </a:t>
            </a: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wersji elektronicznej</a:t>
            </a:r>
            <a:r>
              <a:rPr lang="pl-PL" altLang="pl-PL" sz="2000" dirty="0" smtClean="0">
                <a:solidFill>
                  <a:srgbClr val="000000"/>
                </a:solidFill>
                <a:latin typeface="Arial" charset="0"/>
              </a:rPr>
              <a:t> przez Generator Ofert FIO</a:t>
            </a: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2000" b="1" dirty="0" smtClean="0">
                <a:solidFill>
                  <a:srgbClr val="000000"/>
                </a:solidFill>
                <a:latin typeface="Arial" charset="0"/>
              </a:rPr>
              <a:t>W ramach konkursu FIO 2016 nie ma obowiązku przesyłania wersji papierowej oferty, ani składania jej przez </a:t>
            </a:r>
            <a:r>
              <a:rPr lang="pl-PL" altLang="pl-PL" sz="2000" b="1" dirty="0" err="1" smtClean="0">
                <a:solidFill>
                  <a:srgbClr val="000000"/>
                </a:solidFill>
                <a:latin typeface="Arial" charset="0"/>
              </a:rPr>
              <a:t>ePUAP</a:t>
            </a:r>
            <a:r>
              <a:rPr lang="pl-PL" altLang="pl-PL" sz="2000" b="1" dirty="0">
                <a:solidFill>
                  <a:srgbClr val="000000"/>
                </a:solidFill>
                <a:latin typeface="Arial" charset="0"/>
              </a:rPr>
              <a:t>!</a:t>
            </a:r>
            <a:endParaRPr lang="pl-PL" altLang="pl-PL" sz="2000" b="1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eaLnBrk="0" hangingPunct="0">
              <a:spcBef>
                <a:spcPts val="700"/>
              </a:spcBef>
              <a:buClrTx/>
              <a:buFontTx/>
              <a:buNone/>
              <a:defRPr/>
            </a:pPr>
            <a:r>
              <a:rPr lang="pl-PL" altLang="pl-PL" sz="1400" dirty="0" smtClean="0">
                <a:solidFill>
                  <a:srgbClr val="000000"/>
                </a:solidFill>
                <a:latin typeface="Arial" charset="0"/>
              </a:rPr>
              <a:t>W dniu ogłoszenia konkursu link do Generatora podany zostanie na stronie  </a:t>
            </a:r>
            <a:r>
              <a:rPr lang="pl-PL" altLang="pl-PL" sz="1400" dirty="0" smtClean="0">
                <a:solidFill>
                  <a:schemeClr val="tx1"/>
                </a:solidFill>
                <a:latin typeface="Arial" charset="0"/>
              </a:rPr>
              <a:t>www.pozytek.gov.pl</a:t>
            </a: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Tx/>
              <a:buFontTx/>
              <a:buNone/>
              <a:defRPr/>
            </a:pPr>
            <a:endParaRPr lang="pl-PL" altLang="pl-PL" sz="1400" dirty="0" smtClean="0">
              <a:solidFill>
                <a:srgbClr val="000000"/>
              </a:solidFill>
              <a:latin typeface="Cambria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250825" y="6350"/>
            <a:ext cx="8502650" cy="1425575"/>
          </a:xfrm>
        </p:spPr>
        <p:txBody>
          <a:bodyPr/>
          <a:lstStyle/>
          <a:p>
            <a:r>
              <a:rPr lang="pl-PL" altLang="pl-PL" sz="200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000" smtClean="0">
                <a:solidFill>
                  <a:srgbClr val="0070C0"/>
                </a:solidFill>
              </a:rPr>
            </a:br>
            <a:r>
              <a:rPr lang="pl-PL" altLang="pl-PL" sz="2000" smtClean="0">
                <a:solidFill>
                  <a:srgbClr val="0070C0"/>
                </a:solidFill>
              </a:rPr>
              <a:t>Najważniejsze zmiany w FIO 2016 (w stosunku do 2015 r.):</a:t>
            </a:r>
            <a:br>
              <a:rPr lang="pl-PL" altLang="pl-PL" sz="2000" smtClean="0">
                <a:solidFill>
                  <a:srgbClr val="0070C0"/>
                </a:solidFill>
              </a:rPr>
            </a:br>
            <a:endParaRPr lang="pl-PL" altLang="pl-PL" sz="2000" smtClean="0"/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altLang="pl-PL" b="1" smtClean="0"/>
              <a:t>W ramach konkursu ogłoszonego na 2016 r., uprawniony podmiot może złożyć </a:t>
            </a:r>
            <a:br>
              <a:rPr lang="pl-PL" altLang="pl-PL" b="1" smtClean="0"/>
            </a:br>
            <a:r>
              <a:rPr lang="pl-PL" altLang="pl-PL" b="1" u="sng" smtClean="0">
                <a:solidFill>
                  <a:srgbClr val="FF0000"/>
                </a:solidFill>
              </a:rPr>
              <a:t>jedną ofertę*</a:t>
            </a:r>
            <a:r>
              <a:rPr lang="pl-PL" altLang="pl-PL" b="1" smtClean="0">
                <a:solidFill>
                  <a:srgbClr val="FF0000"/>
                </a:solidFill>
              </a:rPr>
              <a:t>. </a:t>
            </a:r>
            <a:r>
              <a:rPr lang="pl-PL" altLang="pl-PL" b="1" smtClean="0"/>
              <a:t>Konkurs będzie obejmował nabór ofert na Priorytet 2, Priorytet 3, Priorytet 4 i wyodrębnione komponenty.</a:t>
            </a:r>
          </a:p>
          <a:p>
            <a:endParaRPr lang="pl-PL" altLang="pl-PL" smtClean="0"/>
          </a:p>
          <a:p>
            <a:r>
              <a:rPr lang="pl-PL" altLang="pl-PL" smtClean="0"/>
              <a:t>* Wyjątkiem jest KDS</a:t>
            </a:r>
          </a:p>
          <a:p>
            <a:r>
              <a:rPr lang="pl-PL" altLang="pl-PL" smtClean="0"/>
              <a:t>* Organizacja posiadająca oddziały terenowe bez osobowości prawnej.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Symbol zastępczy numeru slajdu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>
              <a:spcBef>
                <a:spcPts val="55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>
              <a:spcBef>
                <a:spcPts val="4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FFFBBF-2794-4C8C-9778-25F29C1A9E8F}" type="slidenum">
              <a:rPr lang="pl-PL" altLang="pl-PL" sz="1800" smtClean="0">
                <a:solidFill>
                  <a:srgbClr val="FFFFFF"/>
                </a:solidFill>
                <a:latin typeface="Tahoma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pl-PL" altLang="pl-PL" sz="1800" smtClean="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2 </a:t>
            </a:r>
            <a:r>
              <a:rPr lang="pl-PL" altLang="pl-PL" sz="2000" dirty="0" smtClean="0"/>
              <a:t>najwcześniejszy możliwy termin rozpoczęcia zadania to </a:t>
            </a:r>
            <a:r>
              <a:rPr lang="pl-PL" altLang="pl-PL" sz="2000" b="1" dirty="0" smtClean="0"/>
              <a:t> 1 maja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8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19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  <p:extLst>
      <p:ext uri="{BB962C8B-B14F-4D97-AF65-F5344CB8AC3E}">
        <p14:creationId xmlns:p14="http://schemas.microsoft.com/office/powerpoint/2010/main" val="31056838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C24B005-A85A-4DEA-9EFA-059ECDCDA04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95288" y="1544638"/>
            <a:ext cx="8374062" cy="46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000" dirty="0"/>
          </a:p>
          <a:p>
            <a:pPr marL="457200" indent="-457200">
              <a:buAutoNum type="arabicPeriod" startAt="2"/>
            </a:pPr>
            <a:r>
              <a:rPr lang="pl-PL" altLang="pl-PL" sz="2000" dirty="0" smtClean="0"/>
              <a:t>W przypadku </a:t>
            </a:r>
            <a:r>
              <a:rPr lang="pl-PL" altLang="pl-PL" sz="2000" u="sng" dirty="0" smtClean="0"/>
              <a:t>Priorytetu 3 i Priorytetu 4 </a:t>
            </a:r>
            <a:r>
              <a:rPr lang="pl-PL" altLang="pl-PL" sz="2000" dirty="0" smtClean="0"/>
              <a:t>najwcześniejszy możliwy             termin rozpoczęcia zadania to </a:t>
            </a:r>
            <a:r>
              <a:rPr lang="pl-PL" altLang="pl-PL" sz="2000" b="1" dirty="0" smtClean="0"/>
              <a:t>1 marca 2016 r. </a:t>
            </a:r>
          </a:p>
          <a:p>
            <a:r>
              <a:rPr lang="pl-PL" altLang="pl-PL" sz="2000" dirty="0" smtClean="0"/>
              <a:t>Nieprzekraczalny termin zakończenia zadania: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„jednorocznych” </a:t>
            </a:r>
            <a:r>
              <a:rPr lang="pl-PL" altLang="pl-PL" sz="2000" b="1" dirty="0" smtClean="0"/>
              <a:t>31 grudnia 2016 r. </a:t>
            </a:r>
            <a:r>
              <a:rPr lang="pl-PL" altLang="pl-PL" sz="2000" dirty="0" smtClean="0"/>
              <a:t>(do 10 miesięcy)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Dla projektów „dwuletnich” </a:t>
            </a:r>
            <a:r>
              <a:rPr lang="pl-PL" altLang="pl-PL" sz="2000" b="1" dirty="0" smtClean="0"/>
              <a:t>30 listopada 2017 r. </a:t>
            </a:r>
            <a:r>
              <a:rPr lang="pl-PL" altLang="pl-PL" sz="2000" dirty="0" smtClean="0"/>
              <a:t>(do 21 miesięcy)</a:t>
            </a:r>
          </a:p>
          <a:p>
            <a:endParaRPr lang="pl-PL" altLang="pl-PL" sz="2000" b="1" dirty="0" smtClean="0"/>
          </a:p>
          <a:p>
            <a:endParaRPr lang="pl-PL" altLang="pl-PL" sz="2000" b="1" dirty="0" smtClean="0"/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dirty="0"/>
              <a:t> </a:t>
            </a:r>
            <a:r>
              <a:rPr lang="pl-PL" altLang="pl-PL" sz="2000" dirty="0" smtClean="0"/>
              <a:t>      </a:t>
            </a:r>
          </a:p>
          <a:p>
            <a:r>
              <a:rPr lang="pl-PL" altLang="pl-PL" sz="2000" b="1" dirty="0"/>
              <a:t>	</a:t>
            </a:r>
            <a:r>
              <a:rPr lang="pl-PL" altLang="pl-PL" sz="2000" b="1" dirty="0" smtClean="0"/>
              <a:t>	</a:t>
            </a:r>
            <a:endParaRPr lang="pl-PL" altLang="pl-PL" sz="1700" b="1" dirty="0" smtClean="0"/>
          </a:p>
          <a:p>
            <a:endParaRPr lang="pl-PL" altLang="pl-PL" sz="2000" dirty="0" smtClean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04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231AA2A-D356-4439-874B-6471061E643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3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Konkurs nie obejmie wyboru operatorów w Priorytecie 1 (operatorzy zostali wybrani na 3 lata w FIO 2014, kolejny konkurs na operatorów odbędzie w 2017 r.).</a:t>
            </a:r>
          </a:p>
          <a:p>
            <a:endParaRPr lang="pl-PL" altLang="pl-PL" sz="2000" dirty="0"/>
          </a:p>
          <a:p>
            <a:r>
              <a:rPr lang="pl-PL" altLang="pl-PL" sz="2000" dirty="0" smtClean="0"/>
              <a:t>4. Wydzielone zostają dwa komponenty: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Komponent Wsparcia Działań Strażniczych w Priorytecie 3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  <a:tabLst/>
            </a:pPr>
            <a:r>
              <a:rPr lang="pl-PL" altLang="pl-PL" sz="2000" dirty="0" smtClean="0"/>
              <a:t>Komponent Działań Systemowych w Priorytecie 4</a:t>
            </a:r>
            <a:r>
              <a:rPr lang="pl-PL" altLang="pl-PL" sz="2000" dirty="0" smtClean="0">
                <a:solidFill>
                  <a:srgbClr val="FFFFFF"/>
                </a:solidFill>
                <a:latin typeface="Tahoma" pitchFamily="34" charset="0"/>
              </a:rPr>
              <a:t>Komponent </a:t>
            </a:r>
            <a:r>
              <a:rPr lang="pl-PL" altLang="pl-PL" sz="2000" dirty="0">
                <a:solidFill>
                  <a:srgbClr val="FFFFFF"/>
                </a:solidFill>
                <a:latin typeface="Tahoma" pitchFamily="34" charset="0"/>
              </a:rPr>
              <a:t>Działań Systemowych w Priorytecie 4</a:t>
            </a:r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151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1266CA9-CEFA-440B-BF0D-F74B86B4B210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1773238"/>
            <a:ext cx="8229600" cy="43529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3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  <a:t>Program FIO 2014-2020</a:t>
            </a:r>
            <a:br>
              <a:rPr lang="pt-BR" sz="2800" kern="0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pl-PL" sz="2800" b="1" kern="0" dirty="0" smtClean="0">
                <a:solidFill>
                  <a:schemeClr val="tx1"/>
                </a:solidFill>
                <a:cs typeface="Times New Roman" pitchFamily="18" charset="0"/>
              </a:rPr>
              <a:t>jako kontynuacja</a:t>
            </a:r>
          </a:p>
          <a:p>
            <a:pPr marL="0" indent="0" algn="ctr" eaLnBrk="1" fontAlgn="auto">
              <a:lnSpc>
                <a:spcPct val="15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pt-BR" sz="2800" b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Times New Roman" pitchFamily="18" charset="0"/>
              <a:buNone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jest kontynuacją wcześniej organizowanego wsparcia dla organizacji pozarządowych: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Rządowy Program – Fundusz Inicjatyw Obywatelskich na lata 2005-2007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Rezerwa celowa na rok 2008: Fundusz Inicjatyw Obywatelskich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pl-PL" sz="2800" kern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 Operacyjny Fundusz Inicjatyw Obywatelskich na lata 2009-2013</a:t>
            </a:r>
          </a:p>
          <a:p>
            <a:pPr marL="0" indent="0" eaLnBrk="1" fontAlgn="auto">
              <a:lnSpc>
                <a:spcPct val="150000"/>
              </a:lnSpc>
              <a:spcAft>
                <a:spcPts val="0"/>
              </a:spcAft>
              <a:buFont typeface="Arial" pitchFamily="34"/>
              <a:buNone/>
              <a:defRPr/>
            </a:pPr>
            <a:endParaRPr lang="pl-PL" sz="2800" kern="0" dirty="0" smtClean="0"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12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D47BFE97-7324-465B-82AB-1E32D528DB9A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5288" y="1700212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r>
              <a:rPr lang="pl-PL" altLang="pl-PL" sz="2000" dirty="0" smtClean="0"/>
              <a:t>5</a:t>
            </a:r>
            <a:r>
              <a:rPr lang="pl-PL" altLang="pl-PL" sz="2800" dirty="0" smtClean="0"/>
              <a:t>. </a:t>
            </a:r>
            <a:r>
              <a:rPr lang="pl-PL" altLang="pl-PL" sz="2000" dirty="0"/>
              <a:t>Podmiotami nieuprawnionymi </a:t>
            </a:r>
            <a:r>
              <a:rPr lang="pl-PL" altLang="pl-PL" sz="2000" dirty="0" smtClean="0"/>
              <a:t>są: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 </a:t>
            </a:r>
            <a:r>
              <a:rPr lang="pl-PL" altLang="pl-PL" sz="2000" dirty="0"/>
              <a:t>te, które otrzymały dotację na realizację projektu </a:t>
            </a:r>
            <a:r>
              <a:rPr lang="pl-PL" altLang="pl-PL" sz="2000" dirty="0" smtClean="0"/>
              <a:t>2-letniego </a:t>
            </a:r>
            <a:br>
              <a:rPr lang="pl-PL" altLang="pl-PL" sz="2000" dirty="0" smtClean="0"/>
            </a:br>
            <a:r>
              <a:rPr lang="pl-PL" altLang="pl-PL" sz="2000" dirty="0" smtClean="0"/>
              <a:t> w konkursie FIO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altLang="pl-PL" sz="2000" dirty="0" smtClean="0"/>
              <a:t>te, które w ciągu 2 miesięcy od rozstrzygnięcia konkursu FIO 2015 nie wywiązały się z obowiązku przesłania IZ umowy lub pisemnej informacji o rezygnacji z realizacji zadania</a:t>
            </a:r>
            <a:endParaRPr lang="pl-PL" altLang="pl-PL" sz="2000" dirty="0"/>
          </a:p>
          <a:p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25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BDE1F67-7E9D-4CB1-9848-A6FE137F793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6</a:t>
            </a:r>
            <a:r>
              <a:rPr lang="pl-PL" altLang="pl-PL" sz="2800" dirty="0"/>
              <a:t>. </a:t>
            </a:r>
            <a:r>
              <a:rPr lang="pl-PL" altLang="pl-PL" sz="2000" dirty="0"/>
              <a:t>Z alokacji ustalonej w Regulaminie FIO </a:t>
            </a:r>
            <a:r>
              <a:rPr lang="pl-PL" altLang="pl-PL" sz="2000" dirty="0" smtClean="0"/>
              <a:t>2015 </a:t>
            </a:r>
            <a:r>
              <a:rPr lang="pl-PL" altLang="pl-PL" sz="2000" dirty="0"/>
              <a:t>r. wynika zmniejszona alokacja na konkurs FIO </a:t>
            </a:r>
            <a:r>
              <a:rPr lang="pl-PL" altLang="pl-PL" sz="2000" dirty="0" smtClean="0"/>
              <a:t>2016 </a:t>
            </a:r>
            <a:r>
              <a:rPr lang="pl-PL" altLang="pl-PL" sz="2000" dirty="0"/>
              <a:t>(ze względu na zobowiązania wynikające z projektów 2-letnich, drugich transz projektów  </a:t>
            </a:r>
            <a:r>
              <a:rPr lang="pl-PL" altLang="pl-PL" sz="2000" dirty="0" smtClean="0"/>
              <a:t>3-letnich w P1).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356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8AA1E8-44F7-4DE8-B457-5890144B5C51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46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751436"/>
              </p:ext>
            </p:extLst>
          </p:nvPr>
        </p:nvGraphicFramePr>
        <p:xfrm>
          <a:off x="395291" y="2487613"/>
          <a:ext cx="8198484" cy="3101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1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1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1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12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2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3388">
                <a:tc rowSpan="2"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rok 2016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komponenty w tys. PLN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  <a:highlight>
                            <a:srgbClr val="FF0000"/>
                          </a:highlight>
                        </a:rPr>
                        <a:t> </a:t>
                      </a:r>
                      <a:endParaRPr lang="pl-PL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l-PL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 smtClean="0">
                          <a:effectLst/>
                        </a:rPr>
                        <a:t>Obciążenia </a:t>
                      </a:r>
                      <a:r>
                        <a:rPr lang="pl-PL" sz="1100" dirty="0">
                          <a:effectLst/>
                        </a:rPr>
                        <a:t>z 2014 r. i 2015 r.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pozostałe środki na dotacje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alokacja na drugie „transze” projektów "dwuletnich" w 2017 r. w tys. PLN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24%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17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10 200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-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9 000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7 200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3 570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7 930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2 880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74">
                <a:tc>
                  <a:txBody>
                    <a:bodyPr/>
                    <a:lstStyle/>
                    <a:p>
                      <a:pPr indent="134620"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5 400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2 350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2 050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1 056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818">
                <a:tc>
                  <a:txBody>
                    <a:bodyPr/>
                    <a:lstStyle/>
                    <a:p>
                      <a:pPr indent="134620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SUMA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96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57 600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1 500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25 120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30 980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11 136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49F83BE-5F8C-43E0-B545-A64BB58A676E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8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1665397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</a:t>
            </a:r>
            <a:r>
              <a:rPr lang="pl-PL" altLang="pl-PL" sz="2400" dirty="0" smtClean="0"/>
              <a:t>.):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7</a:t>
            </a:r>
            <a:r>
              <a:rPr lang="pl-PL" altLang="pl-PL" sz="2800" dirty="0"/>
              <a:t>. </a:t>
            </a:r>
            <a:r>
              <a:rPr lang="pl-PL" altLang="pl-PL" sz="2000" dirty="0"/>
              <a:t>Nowe kryteria strategiczne</a:t>
            </a:r>
          </a:p>
          <a:p>
            <a:pPr algn="just"/>
            <a:r>
              <a:rPr lang="pl-PL" altLang="pl-PL" sz="2000" dirty="0" smtClean="0"/>
              <a:t>Spełnianie </a:t>
            </a:r>
            <a:r>
              <a:rPr lang="pl-PL" altLang="pl-PL" sz="2000" dirty="0"/>
              <a:t>kryteriów strategicznych oznacza przyznanie spełniającym je ofertom premii punktowej (</a:t>
            </a:r>
            <a:r>
              <a:rPr lang="pl-PL" altLang="pl-PL" sz="2000" b="1" dirty="0"/>
              <a:t>w wysokości maksymalnie </a:t>
            </a:r>
            <a:r>
              <a:rPr lang="pl-PL" altLang="pl-PL" sz="2000" b="1" dirty="0" smtClean="0"/>
              <a:t>15 punktów</a:t>
            </a:r>
            <a:r>
              <a:rPr lang="pl-PL" altLang="pl-PL" sz="2000" dirty="0"/>
              <a:t>). Spełnienie kryteriów strategicznych nie jest obowiązkowe do zakwalifikowania projektu do dofinansowania i realizacji. </a:t>
            </a:r>
            <a:endParaRPr lang="pl-PL" altLang="pl-PL" sz="2000" b="1" dirty="0"/>
          </a:p>
          <a:p>
            <a:pPr algn="just"/>
            <a:r>
              <a:rPr lang="pl-PL" altLang="pl-PL" sz="2000" dirty="0"/>
              <a:t>Spełnienie danego kryterium skutkuje przyznaniem dodatkowej liczby punktów na etapie oceny merytorycznej</a:t>
            </a:r>
            <a:r>
              <a:rPr lang="pl-PL" altLang="pl-PL" sz="2000" b="1" dirty="0"/>
              <a:t>: 3 pkt za I kryterium, 3 pkt za II kryterium, </a:t>
            </a:r>
            <a:r>
              <a:rPr lang="pl-PL" altLang="pl-PL" sz="2000" b="1" dirty="0" smtClean="0"/>
              <a:t>od 0 do 6 pkt za </a:t>
            </a:r>
            <a:r>
              <a:rPr lang="pl-PL" altLang="pl-PL" sz="2000" b="1" dirty="0"/>
              <a:t>III </a:t>
            </a:r>
            <a:r>
              <a:rPr lang="pl-PL" altLang="pl-PL" sz="2000" b="1" dirty="0" smtClean="0"/>
              <a:t>kryterium oraz 3 pkt za IV kryterium.</a:t>
            </a:r>
          </a:p>
          <a:p>
            <a:pPr algn="just"/>
            <a:endParaRPr lang="pl-PL" altLang="pl-PL" sz="2000" b="1" dirty="0" smtClean="0"/>
          </a:p>
          <a:p>
            <a:r>
              <a:rPr lang="pl-PL" altLang="pl-PL" sz="2000" b="1" u="sng" dirty="0" smtClean="0"/>
              <a:t>Kryteria strategiczne nie obowiązują w KWDS, ani w KDS. </a:t>
            </a:r>
            <a:endParaRPr lang="pl-PL" altLang="pl-PL" sz="2000" u="sng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561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31DCE85-B429-4B11-A633-11AB74FF3BE8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/>
              <a:t>Najważniejsze zmiany w FIO </a:t>
            </a:r>
            <a:r>
              <a:rPr lang="pl-PL" altLang="pl-PL" sz="2400" dirty="0" smtClean="0"/>
              <a:t>2016 </a:t>
            </a:r>
            <a:r>
              <a:rPr lang="pl-PL" altLang="pl-PL" sz="2400" dirty="0"/>
              <a:t>(w stosunku do </a:t>
            </a:r>
            <a:r>
              <a:rPr lang="pl-PL" altLang="pl-PL" sz="2400" dirty="0" smtClean="0"/>
              <a:t>2015 </a:t>
            </a:r>
            <a:r>
              <a:rPr lang="pl-PL" altLang="pl-PL" sz="2400" dirty="0"/>
              <a:t>r.):</a:t>
            </a:r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6649" name="Rectangle 1"/>
          <p:cNvSpPr>
            <a:spLocks noChangeArrowheads="1"/>
          </p:cNvSpPr>
          <p:nvPr/>
        </p:nvSpPr>
        <p:spPr bwMode="auto">
          <a:xfrm>
            <a:off x="1579563" y="2501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665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108507"/>
              </p:ext>
            </p:extLst>
          </p:nvPr>
        </p:nvGraphicFramePr>
        <p:xfrm>
          <a:off x="323851" y="2662206"/>
          <a:ext cx="8432800" cy="3143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7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2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Kryterium Strategiczne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Punktacja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Priorytet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podmiot, który od 2014 r. nie otrzymał dofinansowania w ramach ogólnopolskiego konkursu FIO.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realizowany przez organizację, której roczny przychód za 2014 r. nie przekracza 100 tys.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Projekt szczególnie warty dofinansowania (wskazywany przez ekspertów).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0-3 od każdego z oceniających ekspertów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200">
                          <a:effectLst/>
                        </a:rPr>
                        <a:t>2,3,4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7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Projekt realizowany w ramach kierunku działania nr 7, w którym przewidziano komponent edukacyjny w zakresie edukacji prawnej.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Priorytet 2 kierunek działania nr 7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8. Komponent Wsparcia Działań Strażniczych w Priorytecie 3.</a:t>
            </a:r>
          </a:p>
          <a:p>
            <a:endParaRPr lang="pl-PL" altLang="pl-PL" sz="2000" dirty="0"/>
          </a:p>
          <a:p>
            <a:pPr algn="just" eaLnBrk="1"/>
            <a:r>
              <a:rPr lang="pl-PL" altLang="pl-PL" sz="2000" dirty="0" smtClean="0"/>
              <a:t>Działania </a:t>
            </a:r>
            <a:r>
              <a:rPr lang="pl-PL" altLang="pl-PL" sz="2000" dirty="0"/>
              <a:t>prowadzące do systemowych zmian w funkcjonowaniu instytucji państwa, w tym obywatelska kontrola działań władz publicznych lub obywatelska kontrola etyki działań wielkiego biznesu oraz wszelkie inne przedsięwzięcia zmierzające do równego dostępu do realizacji praw. </a:t>
            </a:r>
          </a:p>
          <a:p>
            <a:r>
              <a:rPr lang="pl-PL" altLang="pl-PL" sz="2000" dirty="0" smtClean="0"/>
              <a:t> </a:t>
            </a:r>
          </a:p>
          <a:p>
            <a:r>
              <a:rPr lang="pl-PL" altLang="pl-PL" sz="2000" dirty="0" smtClean="0"/>
              <a:t>Wyodrębnienie tego Komponentu nie blokuje składania ofert w kierunku 3.3. (Wzrost znaczenia organizacji rzeczniczych i strażniczych).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9. Komponent Działań Systemowych w Priorytecie 4.</a:t>
            </a:r>
          </a:p>
          <a:p>
            <a:endParaRPr lang="pl-PL" altLang="pl-PL" sz="2000" dirty="0"/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projekty </a:t>
            </a:r>
            <a:r>
              <a:rPr lang="pl-PL" altLang="pl-PL" sz="2000" dirty="0"/>
              <a:t>realizowane na skalę ogólnopolską przyczyniające się do rozwiązywania problemów i przezwyciężania barier hamujących rozwój trzeciego sektora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spełniające warunki projektów systemowych</a:t>
            </a:r>
          </a:p>
          <a:p>
            <a:pPr marL="342900" indent="-342900" eaLnBrk="1">
              <a:buFont typeface="Wingdings" panose="05000000000000000000" pitchFamily="2" charset="2"/>
              <a:buChar char="§"/>
            </a:pPr>
            <a:r>
              <a:rPr lang="pl-PL" altLang="pl-PL" sz="2000" dirty="0"/>
              <a:t>odpowiadające na co najmniej </a:t>
            </a:r>
            <a:r>
              <a:rPr lang="pl-PL" altLang="pl-PL" sz="2000" dirty="0" smtClean="0"/>
              <a:t>jeden </a:t>
            </a:r>
            <a:r>
              <a:rPr lang="pl-PL" altLang="pl-PL" sz="2000" dirty="0"/>
              <a:t>wskazany w Regulaminie FIO 2016 temat</a:t>
            </a:r>
          </a:p>
          <a:p>
            <a:r>
              <a:rPr lang="pl-PL" altLang="pl-PL" sz="2000" dirty="0" smtClean="0"/>
              <a:t> </a:t>
            </a:r>
            <a:endParaRPr lang="pl-PL" altLang="pl-PL" sz="18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970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400" dirty="0"/>
          </a:p>
          <a:p>
            <a:r>
              <a:rPr lang="pl-PL" sz="2000" b="1" dirty="0"/>
              <a:t>Zakres tematyczny</a:t>
            </a:r>
            <a:endParaRPr lang="pl-PL" sz="2000" dirty="0"/>
          </a:p>
          <a:p>
            <a:r>
              <a:rPr lang="pl-PL" sz="2000" dirty="0"/>
              <a:t>1 - </a:t>
            </a:r>
            <a:r>
              <a:rPr lang="pl-PL" sz="2000" i="1" dirty="0"/>
              <a:t>Działania – na poziomie ogólnopolskim - na rzecz większego wykorzystania gwarantowanego czasu antenowego na kampanie społeczne.</a:t>
            </a:r>
            <a:endParaRPr lang="pl-PL" sz="2000" dirty="0"/>
          </a:p>
          <a:p>
            <a:r>
              <a:rPr lang="pl-PL" sz="2000" dirty="0"/>
              <a:t>2 - </a:t>
            </a:r>
            <a:r>
              <a:rPr lang="pl-PL" sz="2000" i="1" dirty="0"/>
              <a:t>Wypracowanie bezpiecznego modelu zabezpieczania finansowego realizacji projektów przez organizację pozarządowe</a:t>
            </a:r>
            <a:endParaRPr lang="pl-PL" sz="2000" dirty="0"/>
          </a:p>
          <a:p>
            <a:r>
              <a:rPr lang="pl-PL" sz="2000" dirty="0"/>
              <a:t>3 – </a:t>
            </a:r>
            <a:r>
              <a:rPr lang="pl-PL" sz="2000" i="1" dirty="0"/>
              <a:t>Wsparcie dla organizacji realizujących projekty w zakresie działań strażniczych.</a:t>
            </a:r>
            <a:endParaRPr lang="pl-PL" sz="2000" dirty="0"/>
          </a:p>
          <a:p>
            <a:r>
              <a:rPr lang="pl-PL" sz="2000" i="1" dirty="0"/>
              <a:t>4 – Wprowadzanie mechanizmów wzmacniających i </a:t>
            </a:r>
            <a:r>
              <a:rPr lang="pl-PL" sz="2000" i="1" dirty="0" err="1"/>
              <a:t>upodmiatawiających</a:t>
            </a:r>
            <a:r>
              <a:rPr lang="pl-PL" sz="2000" i="1" dirty="0"/>
              <a:t> adresatów  działań (w tym członków) organizacji pozarządowych poprzez zwiększenie ich autentycznej roli w planowaniu i recenzowaniu działań organizacji. </a:t>
            </a:r>
            <a:endParaRPr lang="pl-PL" sz="2000" dirty="0"/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9031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endParaRPr lang="pl-PL" altLang="pl-PL" sz="1800" dirty="0"/>
          </a:p>
          <a:p>
            <a:r>
              <a:rPr lang="pl-PL" altLang="pl-PL" sz="2000" dirty="0" smtClean="0"/>
              <a:t>10. Oferty </a:t>
            </a:r>
            <a:r>
              <a:rPr lang="pl-PL" altLang="pl-PL" sz="2000" dirty="0"/>
              <a:t>oddziałów terenowych</a:t>
            </a:r>
          </a:p>
          <a:p>
            <a:endParaRPr lang="pl-PL" altLang="pl-PL" sz="1800" dirty="0"/>
          </a:p>
          <a:p>
            <a:pPr algn="just"/>
            <a:r>
              <a:rPr lang="pl-PL" altLang="pl-PL" sz="2000" dirty="0"/>
              <a:t>Złożenie oferty przez oddział terenowy nieposiadający osobowości prawnej nie wyczerpuje limitu 1 oferty przez zarząd główny lub pozostałe oddziały terenowe. Jednakże w </a:t>
            </a:r>
            <a:r>
              <a:rPr lang="pl-PL" altLang="pl-PL" sz="2000" b="1" dirty="0"/>
              <a:t>ramach jednej osobowości prawnej oddziały terenowe mogą złożyć maksymalnie </a:t>
            </a:r>
            <a:r>
              <a:rPr lang="pl-PL" altLang="pl-PL" sz="2000" b="1" dirty="0" smtClean="0"/>
              <a:t>2 </a:t>
            </a:r>
            <a:r>
              <a:rPr lang="pl-PL" altLang="pl-PL" sz="2000" b="1" dirty="0"/>
              <a:t>oferty.</a:t>
            </a:r>
          </a:p>
          <a:p>
            <a:pPr algn="just">
              <a:buClrTx/>
            </a:pPr>
            <a:endParaRPr lang="pl-PL" altLang="pl-PL" sz="2000" dirty="0"/>
          </a:p>
          <a:p>
            <a:pPr algn="just">
              <a:buClrTx/>
            </a:pPr>
            <a:r>
              <a:rPr lang="pl-PL" altLang="pl-PL" sz="2000" dirty="0"/>
              <a:t>W przypadku oferty złożonej przez oddział terenowy należy </a:t>
            </a:r>
            <a:r>
              <a:rPr lang="pl-PL" altLang="pl-PL" sz="2000" dirty="0" smtClean="0"/>
              <a:t>załączyć – przez Generator FIO - </a:t>
            </a:r>
            <a:r>
              <a:rPr lang="pl-PL" altLang="pl-PL" sz="2000" dirty="0"/>
              <a:t>pełnomocnictwo szczególne do działania </a:t>
            </a:r>
            <a:r>
              <a:rPr lang="pl-PL" altLang="pl-PL" sz="2000" dirty="0" smtClean="0"/>
              <a:t/>
            </a:r>
            <a:br>
              <a:rPr lang="pl-PL" altLang="pl-PL" sz="2000" dirty="0" smtClean="0"/>
            </a:br>
            <a:r>
              <a:rPr lang="pl-PL" altLang="pl-PL" sz="2000" dirty="0" smtClean="0"/>
              <a:t>w </a:t>
            </a:r>
            <a:r>
              <a:rPr lang="pl-PL" altLang="pl-PL" sz="2000" dirty="0"/>
              <a:t>ramach niniejszego konkursu.</a:t>
            </a:r>
          </a:p>
          <a:p>
            <a:pPr>
              <a:buClrTx/>
              <a:buFontTx/>
              <a:buNone/>
            </a:pPr>
            <a:endParaRPr lang="pl-PL" altLang="pl-PL" sz="1400" dirty="0"/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5B26AA6-D66E-4828-B5CA-9B3CCB5A1FCA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71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739EB69-156E-4941-B907-19934B1D898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5288" y="1700213"/>
            <a:ext cx="837406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 smtClean="0"/>
              <a:t>Ważne zmiany wprowadzone w konkursie FIO 2015, które obowiązują w FIO 2016:</a:t>
            </a:r>
            <a:endParaRPr lang="pl-PL" altLang="pl-PL" sz="2400" dirty="0"/>
          </a:p>
          <a:p>
            <a:endParaRPr lang="pl-PL" altLang="pl-PL" sz="28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 smtClean="0"/>
              <a:t>1. </a:t>
            </a:r>
            <a:r>
              <a:rPr lang="pl-PL" altLang="pl-PL" sz="2000" dirty="0"/>
              <a:t>Odformalizowanie partnerstwa. Partnerstwo oceniane </a:t>
            </a:r>
            <a:r>
              <a:rPr lang="pl-PL" altLang="pl-PL" sz="2000" dirty="0" smtClean="0"/>
              <a:t>jest </a:t>
            </a:r>
            <a:r>
              <a:rPr lang="pl-PL" altLang="pl-PL" sz="2000" dirty="0"/>
              <a:t>merytorycznie w karcie oceny. Nie ma kryterium strategicznego </a:t>
            </a:r>
            <a:r>
              <a:rPr lang="pl-PL" altLang="pl-PL" sz="2000" dirty="0">
                <a:sym typeface="Wingdings" pitchFamily="2" charset="2"/>
              </a:rPr>
              <a:t> nie ma konieczności potwierdzania oświadczenia o partnerstwie umową partnerską.</a:t>
            </a: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</a:pPr>
            <a:r>
              <a:rPr lang="pl-PL" altLang="pl-PL" sz="2000" dirty="0"/>
              <a:t>2</a:t>
            </a:r>
            <a:r>
              <a:rPr lang="pl-PL" altLang="pl-PL" sz="2000" dirty="0" smtClean="0"/>
              <a:t>. Obowiązuje limit </a:t>
            </a:r>
            <a:r>
              <a:rPr lang="pl-PL" altLang="pl-PL" sz="2000" dirty="0"/>
              <a:t>znaków w części „Krótka charakterystyka zadania publicznego” </a:t>
            </a:r>
            <a:r>
              <a:rPr lang="pl-PL" altLang="pl-PL" sz="2000" dirty="0" smtClean="0"/>
              <a:t>(maksymalnie </a:t>
            </a:r>
            <a:r>
              <a:rPr lang="pl-PL" altLang="pl-PL" sz="2000" dirty="0"/>
              <a:t>3 tys</a:t>
            </a:r>
            <a:r>
              <a:rPr lang="pl-PL" altLang="pl-PL" sz="2000" dirty="0" smtClean="0"/>
              <a:t>.)  </a:t>
            </a:r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 smtClean="0"/>
          </a:p>
          <a:p>
            <a:pPr eaLnBrk="1" hangingPunct="1">
              <a:spcBef>
                <a:spcPct val="0"/>
              </a:spcBef>
              <a:buClrTx/>
            </a:pPr>
            <a:endParaRPr lang="pl-PL" altLang="pl-PL" sz="20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2000" dirty="0"/>
          </a:p>
        </p:txBody>
      </p:sp>
      <p:sp>
        <p:nvSpPr>
          <p:cNvPr id="28681" name="Rectangle 1"/>
          <p:cNvSpPr>
            <a:spLocks noChangeArrowheads="1"/>
          </p:cNvSpPr>
          <p:nvPr/>
        </p:nvSpPr>
        <p:spPr bwMode="auto">
          <a:xfrm>
            <a:off x="3074988" y="1457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/>
              <a:t/>
            </a:r>
            <a:br>
              <a:rPr lang="pl-PL" altLang="pl-PL"/>
            </a:br>
            <a:endParaRPr lang="pl-PL" altLang="pl-PL"/>
          </a:p>
        </p:txBody>
      </p:sp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3074988" y="1457325"/>
            <a:ext cx="3017837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28683" name="Rectangle 3"/>
          <p:cNvSpPr>
            <a:spLocks noChangeArrowheads="1"/>
          </p:cNvSpPr>
          <p:nvPr/>
        </p:nvSpPr>
        <p:spPr bwMode="auto">
          <a:xfrm>
            <a:off x="3074988" y="14636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pl-PL" altLang="pl-PL" sz="1000" baseline="30000">
                <a:hlinkClick r:id="" action="ppaction://noaction"/>
              </a:rPr>
              <a:t>[1]</a:t>
            </a:r>
            <a:r>
              <a:rPr lang="pl-PL" altLang="pl-PL" sz="1000"/>
              <a:t> Suma wszystkich przychodów.</a:t>
            </a:r>
            <a:endParaRPr lang="pl-PL" altLang="pl-PL"/>
          </a:p>
        </p:txBody>
      </p:sp>
      <p:sp>
        <p:nvSpPr>
          <p:cNvPr id="28684" name="Text Box 1"/>
          <p:cNvSpPr txBox="1">
            <a:spLocks noChangeArrowheads="1"/>
          </p:cNvSpPr>
          <p:nvPr/>
        </p:nvSpPr>
        <p:spPr bwMode="auto">
          <a:xfrm>
            <a:off x="612775" y="188912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buClrTx/>
              <a:buFontTx/>
              <a:buNone/>
            </a:pPr>
            <a:r>
              <a:rPr lang="pl-PL" altLang="pl-PL" sz="1400" b="1" u="sng" dirty="0"/>
              <a:t>Podmiotami uprawnionymi</a:t>
            </a:r>
            <a:r>
              <a:rPr lang="pl-PL" altLang="pl-PL" sz="1400" dirty="0"/>
              <a:t> do składania ofert o dofinansowanie realizacji zadania w ramach Programu FIO są: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organizacje pozarządowe, o których mowa w art. 3 ust. 2 </a:t>
            </a:r>
            <a:r>
              <a:rPr lang="pl-PL" altLang="pl-PL" sz="1400" dirty="0" err="1"/>
              <a:t>UoDPPioW</a:t>
            </a:r>
            <a:r>
              <a:rPr lang="pl-PL" altLang="pl-PL" sz="1400" dirty="0"/>
              <a:t>, m.in. stowarzyszenia oraz jednostki terenowe stowarzyszeń posiadające osobowość prawną, związki stowarzyszeń, fundacje, kółka rolnicze, cechy rzemieślnicze,  izby rzemieślnicze, izby gospodarcze, samorządy gospodarcze i wspólnoty mieszkaniowe; 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osoby prawne i jednostki organizacyjne działające na podstawie przepisów o stosunku Państwa do Kościoła Katolickiego w Rzeczypospolitej Polskiej, o stosunku Państwa do innych kościołów i związków wyznaniowych oraz o gwarancjach wolności sumienia i wyznania, jeżeli ich cele statutowe obejmują prowadzenie działalności pożytku publicznego;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stowarzyszenia jednostek samorządu terytorialnego;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spółdzielnie socjalne;</a:t>
            </a:r>
          </a:p>
          <a:p>
            <a:pPr>
              <a:buFont typeface="Times New Roman" pitchFamily="18" charset="0"/>
              <a:buChar char="•"/>
            </a:pPr>
            <a:r>
              <a:rPr lang="pl-PL" altLang="pl-PL" sz="1400" dirty="0"/>
              <a:t>spółki akcyjne i spółki z ograniczoną odpowiedzialnością oraz kluby sportowe będące spółkami działającymi na podstawie przepisów ustawy z dnia 25 czerwca 2010 r. o sporcie, które nie działają w celu osiągnięcia zysku oraz przeznaczają całość dochodu na realizację celów statutowych oraz nie przeznaczają zysku do podziału między swoich udziałowców, akcjonariuszy i pracowników.</a:t>
            </a:r>
          </a:p>
          <a:p>
            <a:pPr>
              <a:buClrTx/>
              <a:buFontTx/>
              <a:buNone/>
            </a:pPr>
            <a:r>
              <a:rPr lang="pl-PL" altLang="pl-PL" sz="1400" dirty="0"/>
              <a:t>Te podmioty są zobowiązane do załączenia w generatorze ofert wersji elektronicznej statutu / umowy </a:t>
            </a:r>
            <a:r>
              <a:rPr lang="pl-PL" altLang="pl-PL" sz="1400" dirty="0" smtClean="0"/>
              <a:t>spółki. </a:t>
            </a:r>
            <a:endParaRPr lang="pl-PL" altLang="pl-PL" sz="1400" dirty="0"/>
          </a:p>
          <a:p>
            <a:pPr>
              <a:buClrTx/>
              <a:buFontTx/>
              <a:buNone/>
            </a:pPr>
            <a:r>
              <a:rPr lang="pl-PL" altLang="pl-PL" sz="1400" dirty="0"/>
              <a:t> </a:t>
            </a:r>
          </a:p>
          <a:p>
            <a:pPr eaLnBrk="1" hangingPunct="1">
              <a:buClrTx/>
              <a:buSzPct val="60000"/>
              <a:buFontTx/>
              <a:buNone/>
            </a:pPr>
            <a:endParaRPr lang="pl-PL" altLang="pl-PL" sz="14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9F02DD2C-51CE-4270-A6D8-8577A515AC9D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9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FFE13A9-2ACB-4115-9D95-D063DCD4FF14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2772" name="Text Box 28"/>
          <p:cNvSpPr txBox="1">
            <a:spLocks noChangeArrowheads="1"/>
          </p:cNvSpPr>
          <p:nvPr/>
        </p:nvSpPr>
        <p:spPr bwMode="auto">
          <a:xfrm>
            <a:off x="301625" y="1581194"/>
            <a:ext cx="8153400" cy="45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1800" b="1" dirty="0"/>
              <a:t>WYSOKOŚĆ WNIOSKOWANEJ  </a:t>
            </a:r>
            <a:r>
              <a:rPr lang="pl-PL" altLang="pl-PL" sz="1800" b="1" dirty="0" smtClean="0"/>
              <a:t>DOTACJI (poza KDS, KWDS)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dirty="0"/>
              <a:t>Wysokość wnioskowanej dotacji: </a:t>
            </a:r>
            <a:endParaRPr lang="pl-PL" altLang="pl-PL" sz="1800" b="1" dirty="0"/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„jednorocznych”: od 10 tys. zł. do 100 tys. zł</a:t>
            </a:r>
          </a:p>
          <a:p>
            <a:pPr>
              <a:lnSpc>
                <a:spcPct val="150000"/>
              </a:lnSpc>
            </a:pPr>
            <a:r>
              <a:rPr lang="pl-PL" altLang="pl-PL" sz="1800" b="1" dirty="0"/>
              <a:t>dla projektów „dwuletnich”: od 20 tys. zł. do 200 tys. zł</a:t>
            </a:r>
            <a:r>
              <a:rPr lang="pl-PL" altLang="pl-PL" sz="1800" dirty="0"/>
              <a:t> (minimalna dotacja w danym roku musi wynosić nie mniej niż 10 tys. zł</a:t>
            </a:r>
            <a:r>
              <a:rPr lang="pl-PL" altLang="pl-PL" sz="1800" dirty="0" smtClean="0"/>
              <a:t>).  </a:t>
            </a:r>
          </a:p>
          <a:p>
            <a:pPr>
              <a:lnSpc>
                <a:spcPct val="150000"/>
              </a:lnSpc>
            </a:pPr>
            <a:endParaRPr lang="pl-PL" altLang="pl-PL" sz="1800" b="1" dirty="0"/>
          </a:p>
        </p:txBody>
      </p:sp>
      <p:pic>
        <p:nvPicPr>
          <p:cNvPr id="327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5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275679"/>
              </p:ext>
            </p:extLst>
          </p:nvPr>
        </p:nvGraphicFramePr>
        <p:xfrm>
          <a:off x="827088" y="2422705"/>
          <a:ext cx="7345362" cy="3997802"/>
        </p:xfrm>
        <a:graphic>
          <a:graphicData uri="http://schemas.openxmlformats.org/drawingml/2006/table">
            <a:tbl>
              <a:tblPr/>
              <a:tblGrid>
                <a:gridCol w="367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69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wartość dotacji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wkład własny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9656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10 tys. zł do 40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08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ponad 40 tys. zł do 200 tys. zł włącznie 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600" b="0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Co najmniej 10% wartości dotacji środki własne niefinansowe lub finansowe, w tym nie mniej niż 5% wartości dotacji wkład własny finansowy</a:t>
                      </a:r>
                    </a:p>
                  </a:txBody>
                  <a:tcPr marL="90011" marR="90011" marT="252966" marB="467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0" name="Text Box 28"/>
          <p:cNvSpPr txBox="1">
            <a:spLocks noChangeArrowheads="1"/>
          </p:cNvSpPr>
          <p:nvPr/>
        </p:nvSpPr>
        <p:spPr bwMode="auto">
          <a:xfrm>
            <a:off x="266700" y="16002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800"/>
              <a:t>Udział środków własnych – </a:t>
            </a:r>
            <a:r>
              <a:rPr lang="pl-PL" altLang="pl-PL" sz="1800" u="sng"/>
              <a:t>odnosi się do dotacji, a nie do projektu</a:t>
            </a:r>
            <a:r>
              <a:rPr lang="pl-PL" altLang="pl-PL" sz="1800"/>
              <a:t>!</a:t>
            </a: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1D4503D-CF4C-4E26-8706-A8570D308EE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381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79" y="1981606"/>
            <a:ext cx="9194924" cy="33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53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2400" dirty="0" smtClean="0"/>
              <a:t>Wkład własny osobowy</a:t>
            </a:r>
          </a:p>
          <a:p>
            <a:pPr algn="ctr"/>
            <a:endParaRPr lang="pl-PL" sz="2400" dirty="0"/>
          </a:p>
          <a:p>
            <a:pPr algn="ctr"/>
            <a:r>
              <a:rPr lang="pl-PL" sz="2400" dirty="0" smtClean="0"/>
              <a:t>wolontariat		praca społeczna członków organizacji </a:t>
            </a:r>
          </a:p>
          <a:p>
            <a:endParaRPr lang="pl-PL" sz="2200" b="1" dirty="0" smtClean="0"/>
          </a:p>
          <a:p>
            <a:r>
              <a:rPr lang="pl-PL" sz="2200" b="1" dirty="0" smtClean="0"/>
              <a:t>Wkład rzeczowy nie jest wliczany do wkładu własnego!</a:t>
            </a:r>
          </a:p>
          <a:p>
            <a:endParaRPr lang="pl-PL" sz="2200" b="1" dirty="0"/>
          </a:p>
          <a:p>
            <a:pPr marL="0" indent="0"/>
            <a:r>
              <a:rPr lang="pl-PL" sz="2200" dirty="0" smtClean="0"/>
              <a:t>Wycena świadczeń w ramach wkładu osobowego: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prace administracyjne i pomocnicze </a:t>
            </a:r>
            <a:r>
              <a:rPr lang="pl-PL" sz="2000" dirty="0" smtClean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30 zł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2000" dirty="0" smtClean="0"/>
              <a:t>praca ekspertów i specjalistów </a:t>
            </a:r>
            <a:r>
              <a:rPr lang="pl-PL" sz="2000" dirty="0">
                <a:sym typeface="Wingdings" panose="05000000000000000000" pitchFamily="2" charset="2"/>
              </a:rPr>
              <a:t></a:t>
            </a:r>
            <a:r>
              <a:rPr lang="pl-PL" sz="2000" dirty="0" smtClean="0"/>
              <a:t> 1h = </a:t>
            </a:r>
            <a:r>
              <a:rPr lang="pl-PL" sz="2000" b="1" dirty="0" smtClean="0"/>
              <a:t>100 zł</a:t>
            </a:r>
          </a:p>
          <a:p>
            <a:pPr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cxnSp>
        <p:nvCxnSpPr>
          <p:cNvPr id="7" name="Łącznik prosty ze strzałką 6"/>
          <p:cNvCxnSpPr/>
          <p:nvPr/>
        </p:nvCxnSpPr>
        <p:spPr bwMode="auto">
          <a:xfrm flipH="1">
            <a:off x="2411760" y="2060848"/>
            <a:ext cx="1440160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Łącznik prosty ze strzałką 8"/>
          <p:cNvCxnSpPr/>
          <p:nvPr/>
        </p:nvCxnSpPr>
        <p:spPr bwMode="auto">
          <a:xfrm>
            <a:off x="5652120" y="2060848"/>
            <a:ext cx="936104" cy="43204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4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34963" eaLnBrk="0" hangingPunct="0">
              <a:spcBef>
                <a:spcPts val="7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marL="631825" indent="-266700" eaLnBrk="0" hangingPunct="0">
              <a:spcBef>
                <a:spcPts val="55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400" dirty="0"/>
              <a:t>Koszty kwalifikowalne.</a:t>
            </a:r>
          </a:p>
          <a:p>
            <a:pPr eaLnBrk="1" hangingPunct="1">
              <a:buClrTx/>
              <a:buFontTx/>
              <a:buNone/>
            </a:pPr>
            <a:r>
              <a:rPr lang="pl-PL" altLang="pl-PL" sz="2400" dirty="0"/>
              <a:t>Wydatki w ramach FIO są </a:t>
            </a:r>
            <a:r>
              <a:rPr lang="pl-PL" altLang="pl-PL" sz="2400" dirty="0" smtClean="0"/>
              <a:t>kwalifikowalne</a:t>
            </a:r>
            <a:r>
              <a:rPr lang="pl-PL" altLang="pl-PL" sz="2400" dirty="0"/>
              <a:t>, jeżeli są: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niezbędne dla realizacji projektu,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racjonalne i efektywne,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zostały przewidziane w budżecie projektu,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poniesione w Polsce,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ze szczegółowymi wytycznymi określonymi w Regulaminie, </a:t>
            </a:r>
          </a:p>
          <a:p>
            <a:pPr lvl="1" eaLnBrk="1" hangingPunct="1">
              <a:buClr>
                <a:srgbClr val="E87D08"/>
              </a:buClr>
              <a:buSzPct val="70000"/>
              <a:buFont typeface="Wingdings 2" pitchFamily="18" charset="2"/>
              <a:buChar char=""/>
            </a:pPr>
            <a:r>
              <a:rPr lang="pl-PL" altLang="pl-PL" dirty="0"/>
              <a:t>zgodne z odrębnymi przepisami prawa powszechnie obowiązującego.</a:t>
            </a:r>
          </a:p>
          <a:p>
            <a:pPr eaLnBrk="1" hangingPunct="1">
              <a:buClrTx/>
              <a:buFontTx/>
              <a:buNone/>
            </a:pPr>
            <a:endParaRPr lang="pl-PL" altLang="pl-PL" sz="2600" dirty="0"/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AD438A78-A110-4E4F-9279-C15DCD61BC69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4822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2015 - omówienie Regulaminu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23529" y="1600200"/>
            <a:ext cx="8433122" cy="5069160"/>
          </a:xfrm>
        </p:spPr>
        <p:txBody>
          <a:bodyPr/>
          <a:lstStyle/>
          <a:p>
            <a:pPr algn="ctr"/>
            <a:r>
              <a:rPr lang="pl-PL" sz="2400" dirty="0" smtClean="0"/>
              <a:t>Limity kosztów</a:t>
            </a:r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ctr"/>
            <a:endParaRPr lang="pl-PL" sz="2400" dirty="0"/>
          </a:p>
          <a:p>
            <a:pPr algn="ctr"/>
            <a:endParaRPr lang="pl-PL" sz="2400" dirty="0" smtClean="0"/>
          </a:p>
          <a:p>
            <a:pPr algn="just"/>
            <a:r>
              <a:rPr lang="pl-PL" sz="1250" b="1" dirty="0" smtClean="0"/>
              <a:t>Koszty merytoryczne</a:t>
            </a:r>
            <a:r>
              <a:rPr lang="pl-PL" sz="1250" dirty="0" smtClean="0"/>
              <a:t>: </a:t>
            </a:r>
            <a:r>
              <a:rPr lang="pl-PL" sz="1250" dirty="0"/>
              <a:t>wynagrodzenia trenerów, ekspertów, specjalistów realizujących </a:t>
            </a:r>
            <a:r>
              <a:rPr lang="pl-PL" sz="1250" dirty="0" smtClean="0"/>
              <a:t>zadania, wynagrodzenia </a:t>
            </a:r>
            <a:r>
              <a:rPr lang="pl-PL" sz="1250" dirty="0"/>
              <a:t>innych osób zatrudnionych specjalnie na potrzeby projektu, wydatki związane z uczestnictwem bezpośrednich adresatów zadania, takie jak materiały szkoleniowe, wynajem </a:t>
            </a:r>
            <a:r>
              <a:rPr lang="pl-PL" sz="1250" dirty="0" err="1"/>
              <a:t>sal</a:t>
            </a:r>
            <a:r>
              <a:rPr lang="pl-PL" sz="1250" dirty="0"/>
              <a:t>, niezbędny dla beneficjentów sprzęt do przeprowadzenia zajęć, odzież, żywność, zakwaterowanie, przejazdy beneficjentów, opłaty za sprawy sądowe prowadzone w interesie publicznym, nagrody dla beneficjentów w konkursach, koszt wyjazdów służbowych trenerów, ekspertów, specjalistów zaangażowanych w realizację </a:t>
            </a:r>
            <a:r>
              <a:rPr lang="pl-PL" sz="1250" dirty="0" smtClean="0"/>
              <a:t>zadania, etc.</a:t>
            </a:r>
          </a:p>
          <a:p>
            <a:pPr algn="just"/>
            <a:r>
              <a:rPr lang="pl-PL" sz="1250" b="1" dirty="0" smtClean="0"/>
              <a:t>Koszty obsługi zadania publicznego</a:t>
            </a:r>
            <a:r>
              <a:rPr lang="pl-PL" sz="1250" dirty="0" smtClean="0"/>
              <a:t>: </a:t>
            </a:r>
            <a:r>
              <a:rPr lang="pl-PL" sz="1250" dirty="0"/>
              <a:t>kierowanie  projektem, wykonywanie zadań administracyjnych, obsługowych, księgowych (jedynie w części odpowiadającej zaangażowaniu danej osoby w realizację projektu), opłaty za telefon/faks, opłaty pocztowe, czynsz, CO </a:t>
            </a:r>
            <a:br>
              <a:rPr lang="pl-PL" sz="1250" dirty="0"/>
            </a:br>
            <a:r>
              <a:rPr lang="pl-PL" sz="1250" dirty="0"/>
              <a:t>(w stosownej części, przypadającej na dany projekt), opłaty za przelewy bankowe, koszt zakupu lub wypożyczenia składnika majątku, którego wartość początkowa </a:t>
            </a:r>
            <a:r>
              <a:rPr lang="pl-PL" sz="1250" u="sng" dirty="0"/>
              <a:t>nie przekracza kwoty </a:t>
            </a:r>
            <a:r>
              <a:rPr lang="pl-PL" sz="1250" u="sng" dirty="0" smtClean="0"/>
              <a:t>3 500,00 zł, </a:t>
            </a:r>
            <a:r>
              <a:rPr lang="pl-PL" sz="1250" dirty="0"/>
              <a:t>koszty adaptacji pomieszczeń dla celów realizacji zadania (np. koszt malowania pomieszczeń), koszty wyjazdów służbowych osób zaangażowanych w obsługę zadania 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46288" y="27479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1pPr>
            <a:lvl2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2pPr>
            <a:lvl3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3pPr>
            <a:lvl4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4pPr>
            <a:lvl5pPr eaLnBrk="0" hangingPunct="0"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28600" algn="l"/>
              </a:tabLst>
              <a:defRPr>
                <a:solidFill>
                  <a:schemeClr val="bg1"/>
                </a:solidFill>
                <a:latin typeface="Tahoma" pitchFamily="34" charset="0"/>
                <a:ea typeface="MS Gothic" pitchFamily="49" charset="-128"/>
              </a:defRPr>
            </a:lvl9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228600" algn="l"/>
              </a:tabLst>
            </a:pPr>
            <a:endParaRPr kumimoji="0" lang="pl-PL" altLang="pl-PL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  <a:ea typeface="MS Gothic" pitchFamily="49" charset="-128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534499"/>
              </p:ext>
            </p:extLst>
          </p:nvPr>
        </p:nvGraphicFramePr>
        <p:xfrm>
          <a:off x="2617787" y="2178591"/>
          <a:ext cx="4000501" cy="1630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6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L.p.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Kategoria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Procentowy limit dotacji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merytoryczne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brak limitu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Koszty  obsługi zadania publicznego, w tym koszty administracyjne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30%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III.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Inne koszty (promocja)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5%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14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086FB403-A625-48F5-A279-AE3843274D28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5845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buClrTx/>
              <a:buFontTx/>
              <a:buNone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Do wydatków, które w ramach Funduszu Inicjatyw Obywatelskich 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nie mogą być finansowane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, należą wydatki nie odnoszące się jednoznacznie do projektu, w tym m. in.:</a:t>
            </a:r>
          </a:p>
          <a:p>
            <a:pPr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podatek od towarów i usług (VAT), jeśli może zostać odliczony w oparciu o ustawę z dnia 11 marca 2004 r. o podatku od towarów i usług (Dz. U. z 2011 r. Nr 177, poz. 1054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nieruchomości gruntowej, lokalowej, budowlanej;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środków trwałych (w rozumieniu art. 3 ust. 1 pkt. 15 ustawy z dnia 29 września 1994 r. o rachunkowości Dz. U. z 2013 r. poz. 330) oraz art. 16a ust. 1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w zw. z art. 16d ust. 1 ustawy z dnia 15 lutego 1992 r. o podatku dochodowym </a:t>
            </a:r>
            <a:b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</a:b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 osób prawnych Dz. U. z 2011 r. Nr 74, poz. 397 z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późn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. zm.);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amortyzacja;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leasing;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rezerwy na pokrycie przyszłych strat lub zobowiązań; </a:t>
            </a:r>
          </a:p>
          <a:p>
            <a:pPr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>
                <a:solidFill>
                  <a:srgbClr val="5A6378"/>
                </a:solidFill>
              </a:rPr>
              <a:t> 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B69BFC45-8573-4904-9AE0-20CF08F95BE5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9" name="Text Box 1"/>
          <p:cNvSpPr txBox="1">
            <a:spLocks noChangeArrowheads="1"/>
          </p:cNvSpPr>
          <p:nvPr/>
        </p:nvSpPr>
        <p:spPr bwMode="auto">
          <a:xfrm>
            <a:off x="765175" y="381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5288" y="1557338"/>
            <a:ext cx="8370887" cy="5248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marL="341313" indent="-33496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>
                <a:solidFill>
                  <a:srgbClr val="FFFFFF"/>
                </a:solidFill>
                <a:latin typeface="Tahoma" pitchFamily="32" charset="0"/>
                <a:ea typeface="MS Gothic" pitchFamily="49" charset="-128"/>
              </a:defRPr>
            </a:lvl9pPr>
          </a:lstStyle>
          <a:p>
            <a:pPr algn="ctr"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2400" b="1" dirty="0" smtClean="0">
                <a:solidFill>
                  <a:srgbClr val="000000"/>
                </a:solidFill>
                <a:latin typeface="Arial" charset="0"/>
              </a:rPr>
              <a:t>Koszty niekwalifikowalne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200" b="1" dirty="0" smtClean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r>
              <a:rPr lang="pl-PL" altLang="pl-PL" sz="13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odsetki z tytułu niezapłaconych w terminie zobowiązań; 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kar i grzywien;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procesów sądowych (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z wyjątkiem spraw prowadzonych w interesie publicznym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nagrody, premie i inne formy bonifikaty rzeczowej lub finansowej dla osób zajmujących się realizacją zadania;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obsługi konta bankowego (nie dotyczy kosztów przelewów);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zakup napojów alkoholowych (jest to niezgodne z art. 4 ust. 1 pkt 32 </a:t>
            </a:r>
            <a:r>
              <a:rPr lang="pl-PL" altLang="pl-PL" sz="1600" dirty="0" err="1" smtClean="0">
                <a:solidFill>
                  <a:srgbClr val="000000"/>
                </a:solidFill>
                <a:latin typeface="Arial" charset="0"/>
              </a:rPr>
              <a:t>UoDPPioW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 oraz</a:t>
            </a:r>
            <a:r>
              <a:rPr lang="pl-PL" altLang="pl-PL" sz="1600" i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art. 1 ust. 1 ustawy z dnia 26 października 1982 r. o wychowaniu w trzeźwości i przeciwdziałaniu alkoholizmowi);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podatki i opłaty</a:t>
            </a:r>
            <a:r>
              <a:rPr lang="pl-PL" altLang="pl-PL" sz="1600" u="sng" dirty="0" smtClean="0">
                <a:solidFill>
                  <a:srgbClr val="000000"/>
                </a:solidFill>
                <a:latin typeface="Arial" charset="0"/>
              </a:rPr>
              <a:t> z wyłączeniem podatku dochodowego od osób fizycznych, składek na ubezpieczenie społeczne i zdrowotne, składek na Fundusz Pracy oraz Fundusz Gwarantowanych Świadczeń Pracowniczych, a także opłat za zaświadczenie o niekaralności oraz opłaty za zajęcie pasa drogowego</a:t>
            </a: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);</a:t>
            </a:r>
          </a:p>
          <a:p>
            <a:pPr marL="214313" indent="-207963">
              <a:buSzPct val="45000"/>
              <a:buFont typeface="Wingdings" charset="2"/>
              <a:buChar char=""/>
              <a:defRPr/>
            </a:pPr>
            <a:r>
              <a:rPr lang="pl-PL" altLang="pl-PL" sz="1600" dirty="0" smtClean="0">
                <a:solidFill>
                  <a:srgbClr val="000000"/>
                </a:solidFill>
                <a:latin typeface="Arial" charset="0"/>
              </a:rPr>
              <a:t>koszty wyjazdów służbowych osób zaangażowanych w realizację projektu na podstawie umowy cywilnoprawnej, chyba że umowa ta określa zasady i sposób podróży służbowych.</a:t>
            </a:r>
          </a:p>
          <a:p>
            <a:pPr>
              <a:spcBef>
                <a:spcPts val="300"/>
              </a:spcBef>
              <a:buClrTx/>
              <a:buFontTx/>
              <a:buNone/>
              <a:defRPr/>
            </a:pPr>
            <a:endParaRPr lang="pl-PL" altLang="pl-PL" sz="16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/>
          <p:cNvSpPr txBox="1">
            <a:spLocks noChangeArrowheads="1"/>
          </p:cNvSpPr>
          <p:nvPr/>
        </p:nvSpPr>
        <p:spPr bwMode="auto">
          <a:xfrm>
            <a:off x="266700" y="1773238"/>
            <a:ext cx="8499475" cy="4752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09563" indent="-309563" eaLnBrk="0" hangingPunct="0">
              <a:spcBef>
                <a:spcPts val="7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09563" algn="l"/>
                <a:tab pos="757238" algn="l"/>
                <a:tab pos="1206500" algn="l"/>
                <a:tab pos="1655763" algn="l"/>
                <a:tab pos="2105025" algn="l"/>
                <a:tab pos="2554288" algn="l"/>
                <a:tab pos="3003550" algn="l"/>
                <a:tab pos="3452813" algn="l"/>
                <a:tab pos="3902075" algn="l"/>
                <a:tab pos="4351338" algn="l"/>
                <a:tab pos="4800600" algn="l"/>
                <a:tab pos="5249863" algn="l"/>
                <a:tab pos="5699125" algn="l"/>
                <a:tab pos="6148388" algn="l"/>
                <a:tab pos="6597650" algn="l"/>
                <a:tab pos="7046913" algn="l"/>
                <a:tab pos="7496175" algn="l"/>
                <a:tab pos="7945438" algn="l"/>
                <a:tab pos="8394700" algn="l"/>
                <a:tab pos="8843963" algn="l"/>
                <a:tab pos="9293225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marL="0" indent="0" algn="ctr" eaLnBrk="1" hangingPunct="1">
              <a:buClr>
                <a:srgbClr val="0070C0"/>
              </a:buClr>
              <a:buSzPct val="60000"/>
            </a:pPr>
            <a:r>
              <a:rPr lang="pl-PL" altLang="pl-PL" sz="2000" dirty="0" smtClean="0"/>
              <a:t>OFERTA WSPÓLNA</a:t>
            </a:r>
          </a:p>
          <a:p>
            <a:pPr marL="0" indent="0" algn="ctr" eaLnBrk="1" hangingPunct="1">
              <a:buClr>
                <a:srgbClr val="0070C0"/>
              </a:buClr>
              <a:buSzPct val="60000"/>
            </a:pPr>
            <a:endParaRPr lang="pl-PL" altLang="pl-PL" sz="2000" dirty="0"/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 smtClean="0"/>
              <a:t>Ofertę </a:t>
            </a:r>
            <a:r>
              <a:rPr lang="pl-PL" altLang="pl-PL" sz="2000" dirty="0"/>
              <a:t>wspólną  może złożyć kilka (co najmniej 2) organizacji pozarządowych lub podmiotów z nimi zrównanych.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Oferta wspólna powinna zawierać dodatkowe w stosunku do oferty składanej przez 1 podmiot informacje: podział zadań i sposób reprezentacji podmiotów wobec administracji publicznej. Powinna wskazywać, jakie działania w ramach realizacji zadania publicznego wykonywać będą poszczególne podmioty. Do oferty </a:t>
            </a:r>
            <a:r>
              <a:rPr lang="pl-PL" altLang="pl-PL" sz="2000" dirty="0" smtClean="0">
                <a:solidFill>
                  <a:srgbClr val="00B0F0"/>
                </a:solidFill>
              </a:rPr>
              <a:t>można</a:t>
            </a:r>
            <a:r>
              <a:rPr lang="pl-PL" altLang="pl-PL" sz="2000" dirty="0" smtClean="0"/>
              <a:t> </a:t>
            </a:r>
            <a:r>
              <a:rPr lang="pl-PL" altLang="pl-PL" sz="2000" dirty="0"/>
              <a:t>dołączyć umowę regulującą stosunki między oferentami, na podstawie </a:t>
            </a:r>
            <a:r>
              <a:rPr lang="pl-PL" altLang="pl-PL" sz="2000" u="sng" dirty="0"/>
              <a:t>ramowego wzoru oferty wspólnej.</a:t>
            </a:r>
            <a:r>
              <a:rPr lang="pl-PL" altLang="pl-PL" sz="2000" dirty="0"/>
              <a:t> </a:t>
            </a:r>
          </a:p>
          <a:p>
            <a:pPr eaLnBrk="1" hangingPunct="1">
              <a:buClr>
                <a:srgbClr val="0070C0"/>
              </a:buClr>
              <a:buSzPct val="60000"/>
              <a:buFont typeface="Wingdings" pitchFamily="2" charset="2"/>
              <a:buChar char=""/>
            </a:pPr>
            <a:r>
              <a:rPr lang="pl-PL" altLang="pl-PL" sz="2000" dirty="0"/>
              <a:t>Złożenie oferty wspólnej wyklucza możliwość złożenia oferty indywidualnie przez podmiot, który bierze udział w ofercie wspólnej. </a:t>
            </a: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2A76BE2-E77C-4B77-98BC-AEB5905901A3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2015 - omówienie Regulaminu 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C5666218-810F-43FF-AE4A-DD0567ED1075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91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43656"/>
              </p:ext>
            </p:extLst>
          </p:nvPr>
        </p:nvGraphicFramePr>
        <p:xfrm>
          <a:off x="485775" y="811213"/>
          <a:ext cx="7921625" cy="5522913"/>
        </p:xfrm>
        <a:graphic>
          <a:graphicData uri="http://schemas.openxmlformats.org/drawingml/2006/table">
            <a:tbl>
              <a:tblPr/>
              <a:tblGrid>
                <a:gridCol w="192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0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575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      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</a:t>
                      </a:r>
                    </a:p>
                  </a:txBody>
                  <a:tcPr marL="90000" marR="90000" marT="364252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konkurs FIO 2016 </a:t>
                      </a: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487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2           Priorytet 3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Priorytet 4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                       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       </a:t>
                      </a: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803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Wsparcia Działań Strażniczych 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Komponent Działań Systemowych</a:t>
                      </a:r>
                    </a:p>
                  </a:txBody>
                  <a:tcPr marL="90000" marR="90000" marT="374330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82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428176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189755" marB="467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6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l-PL" alt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Gothic" pitchFamily="49" charset="-128"/>
                      </a:endParaRPr>
                    </a:p>
                  </a:txBody>
                  <a:tcPr marL="90000" marR="90000" marT="284887" marB="4679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9182" name="AutoShape 30"/>
          <p:cNvCxnSpPr>
            <a:cxnSpLocks noChangeShapeType="1"/>
          </p:cNvCxnSpPr>
          <p:nvPr/>
        </p:nvCxnSpPr>
        <p:spPr bwMode="auto">
          <a:xfrm>
            <a:off x="4067175" y="2060575"/>
            <a:ext cx="2952750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3" name="AutoShape 31"/>
          <p:cNvCxnSpPr>
            <a:cxnSpLocks noChangeShapeType="1"/>
          </p:cNvCxnSpPr>
          <p:nvPr/>
        </p:nvCxnSpPr>
        <p:spPr bwMode="auto">
          <a:xfrm flipH="1">
            <a:off x="3276600" y="2060575"/>
            <a:ext cx="790575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4" name="AutoShape 32"/>
          <p:cNvCxnSpPr>
            <a:cxnSpLocks noChangeShapeType="1"/>
          </p:cNvCxnSpPr>
          <p:nvPr/>
        </p:nvCxnSpPr>
        <p:spPr bwMode="auto">
          <a:xfrm>
            <a:off x="4067175" y="2060575"/>
            <a:ext cx="792163" cy="792163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85" name="AutoShape 34"/>
          <p:cNvCxnSpPr>
            <a:cxnSpLocks noChangeShapeType="1"/>
          </p:cNvCxnSpPr>
          <p:nvPr/>
        </p:nvCxnSpPr>
        <p:spPr bwMode="auto">
          <a:xfrm>
            <a:off x="7235825" y="3284538"/>
            <a:ext cx="1588" cy="865187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34"/>
          <p:cNvCxnSpPr>
            <a:cxnSpLocks noChangeShapeType="1"/>
          </p:cNvCxnSpPr>
          <p:nvPr/>
        </p:nvCxnSpPr>
        <p:spPr bwMode="auto">
          <a:xfrm>
            <a:off x="7389813" y="4302125"/>
            <a:ext cx="0" cy="0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34"/>
          <p:cNvCxnSpPr>
            <a:cxnSpLocks noChangeShapeType="1"/>
          </p:cNvCxnSpPr>
          <p:nvPr/>
        </p:nvCxnSpPr>
        <p:spPr bwMode="auto">
          <a:xfrm>
            <a:off x="5004048" y="3212976"/>
            <a:ext cx="0" cy="936749"/>
          </a:xfrm>
          <a:prstGeom prst="straightConnector1">
            <a:avLst/>
          </a:prstGeom>
          <a:noFill/>
          <a:ln w="10080" cap="sq">
            <a:solidFill>
              <a:srgbClr val="E87D08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8111A1B-AC20-4E20-A798-93A774D12B8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71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/>
              <a:t>Cel główny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 u="sng"/>
              <a:t>Zwiększenie zaangażowania obywateli i organizacji pozarządowych w życie publiczne.</a:t>
            </a:r>
          </a:p>
          <a:p>
            <a:pPr eaLnBrk="1">
              <a:buClrTx/>
              <a:buFontTx/>
              <a:buNone/>
            </a:pPr>
            <a:endParaRPr lang="pl-PL" altLang="pl-PL" sz="2400" u="sng"/>
          </a:p>
          <a:p>
            <a:pPr eaLnBrk="1">
              <a:buClrTx/>
              <a:buFontTx/>
              <a:buNone/>
            </a:pPr>
            <a:r>
              <a:rPr lang="pl-PL" altLang="pl-PL" sz="2400"/>
              <a:t>Realizacja Programu FIO ma umożliwić obywatelom angażowanie się w różnorodne działania </a:t>
            </a:r>
            <a:br>
              <a:rPr lang="pl-PL" altLang="pl-PL" sz="2400"/>
            </a:br>
            <a:r>
              <a:rPr lang="pl-PL" altLang="pl-PL" sz="2400"/>
              <a:t>na rzecz innych, swoich wspólnot oraz w tworzenie, realizację i monitoring polityk publicznych.</a:t>
            </a:r>
          </a:p>
          <a:p>
            <a:pPr eaLnBrk="1">
              <a:buClrTx/>
              <a:buFontTx/>
              <a:buNone/>
            </a:pPr>
            <a:endParaRPr lang="pl-PL" altLang="pl-PL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/>
              <a:t>Kryteria formalne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graphicFrame>
        <p:nvGraphicFramePr>
          <p:cNvPr id="38916" name="Group 4"/>
          <p:cNvGraphicFramePr>
            <a:graphicFrameLocks noGrp="1"/>
          </p:cNvGraphicFramePr>
          <p:nvPr/>
        </p:nvGraphicFramePr>
        <p:xfrm>
          <a:off x="628650" y="2295525"/>
          <a:ext cx="7693025" cy="3513139"/>
        </p:xfrm>
        <a:graphic>
          <a:graphicData uri="http://schemas.openxmlformats.org/drawingml/2006/table">
            <a:tbl>
              <a:tblPr/>
              <a:tblGrid>
                <a:gridCol w="4535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4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87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Kryterium formalne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odwołanie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Kto weryfikuje i na jakim etapie?</a:t>
                      </a:r>
                    </a:p>
                  </a:txBody>
                  <a:tcPr marL="44280" marR="44280" marT="84888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Złożenie oferty przez uprawniony podmiot.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Nie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238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działania przewidziane w projekcie są zgodne ze statutem organizacji (z działalnością odpłatną i nieodpłatną, w punkcie 12 oferty)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3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oferta zawiera zadania realizowane w ramach działalności odpłatnej, które mieszczą się w działalności gospodarczej prowadzonej przez Wnioskodawcę?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2063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Czy Oferent wskazał jako jedno ze źródeł finansowania środków własnych opłaty od adresatów zadania mimo, że organizacja nie prowadzi działalności odpłatnej (według KRS) – sprawdzane będzie m. in. oświadczenie na końcu oferty oraz informacja znajdująca się w ofercie w tabeli IV.1 (wpłaty i opłaty adresatów)? (jeśli tak, to jest to błąd formalny)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Tak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5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1pPr>
                      <a:lvl2pPr eaLnBrk="0" hangingPunct="0">
                        <a:spcBef>
                          <a:spcPts val="5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2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2pPr>
                      <a:lvl3pPr eaLnBrk="0" hangingPunct="0"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100"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3pPr>
                      <a:lvl4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Arial" charset="0"/>
                          <a:ea typeface="MS Gothic" pitchFamily="49" charset="-128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Eksperci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l-PL" altLang="pl-PL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pitchFamily="49" charset="-128"/>
                        </a:rPr>
                        <a:t>Etap: ocena merytoryczna</a:t>
                      </a:r>
                    </a:p>
                  </a:txBody>
                  <a:tcPr marL="44280" marR="44280" marT="84888" marB="0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Cele </a:t>
            </a:r>
            <a:r>
              <a:rPr lang="pl-PL" altLang="pl-PL" sz="2800" dirty="0" smtClean="0">
                <a:sym typeface="Wingdings" panose="05000000000000000000" pitchFamily="2" charset="2"/>
              </a:rPr>
              <a:t></a:t>
            </a:r>
            <a:r>
              <a:rPr lang="pl-PL" altLang="pl-PL" sz="2800" dirty="0" smtClean="0"/>
              <a:t> nowe pole na cele szczegółowe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6063"/>
            <a:ext cx="91090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2615201"/>
            <a:ext cx="9144000" cy="246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037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zmiana nastąpiła w FIO 2015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678113"/>
            <a:ext cx="89344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758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Opis działań </a:t>
            </a:r>
            <a:r>
              <a:rPr lang="pl-PL" altLang="pl-PL" sz="2800" dirty="0" smtClean="0">
                <a:sym typeface="Wingdings" panose="05000000000000000000" pitchFamily="2" charset="2"/>
              </a:rPr>
              <a:t> analiza ryzyka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91440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512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Harmonogra</a:t>
            </a:r>
            <a:r>
              <a:rPr lang="pl-PL" altLang="pl-PL" sz="2800" dirty="0"/>
              <a:t>m</a:t>
            </a:r>
            <a:r>
              <a:rPr lang="pl-PL" altLang="pl-PL" sz="2800" dirty="0" smtClean="0"/>
              <a:t> </a:t>
            </a:r>
            <a:r>
              <a:rPr lang="pl-PL" altLang="pl-PL" sz="2800" dirty="0" smtClean="0">
                <a:sym typeface="Wingdings" panose="05000000000000000000" pitchFamily="2" charset="2"/>
              </a:rPr>
              <a:t> etapy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3" y="2708920"/>
            <a:ext cx="9068247" cy="161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0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</a:t>
            </a:r>
            <a:r>
              <a:rPr lang="pl-PL" altLang="pl-PL" sz="2400" dirty="0" smtClean="0">
                <a:solidFill>
                  <a:srgbClr val="0070C0"/>
                </a:solidFill>
              </a:rPr>
              <a:t>Generator</a:t>
            </a:r>
            <a:endParaRPr lang="pl-PL" altLang="pl-PL" sz="2400" dirty="0">
              <a:solidFill>
                <a:srgbClr val="0070C0"/>
              </a:solidFill>
            </a:endParaRP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pl-PL" altLang="pl-PL" sz="2800" dirty="0" smtClean="0"/>
              <a:t>Rezultaty </a:t>
            </a:r>
            <a:r>
              <a:rPr lang="pl-PL" altLang="pl-PL" sz="2800" dirty="0" smtClean="0">
                <a:sym typeface="Wingdings" panose="05000000000000000000" pitchFamily="2" charset="2"/>
              </a:rPr>
              <a:t> przypasowanie do któregoś z celów szczegółowych</a:t>
            </a:r>
            <a:endParaRPr lang="pl-PL" altLang="pl-PL" sz="2800" dirty="0"/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778CB220-17CD-4A11-8E22-64E6DDFA75FC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40991" name="Picture 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" y="3140968"/>
            <a:ext cx="9144000" cy="230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98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628800"/>
            <a:ext cx="8143875" cy="4516438"/>
          </a:xfrm>
        </p:spPr>
        <p:txBody>
          <a:bodyPr/>
          <a:lstStyle/>
          <a:p>
            <a:r>
              <a:rPr lang="pl-PL" altLang="pl-PL" sz="2000" dirty="0" smtClean="0"/>
              <a:t>Najważniejsze zmiany w FIO 2016 (w stosunku do 2015 r.):</a:t>
            </a:r>
          </a:p>
          <a:p>
            <a:endParaRPr lang="pl-PL" sz="2000" dirty="0" smtClean="0"/>
          </a:p>
          <a:p>
            <a:r>
              <a:rPr lang="pl-PL" sz="2000" b="1" dirty="0" smtClean="0"/>
              <a:t>Zmiany w Karcie Oceny: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2 Merytoryczna zawartość oferty - pkt. 2.11.: „W jakim stopniu efekty realizacji projektu będą trwały po zakończeniu realizacji projektu?”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3 Budżet -  pkt 3.5.: „Czy konstrukcja budżetu jest przejrzysta?”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4 „Zaangażowanie społeczności” – przeformułowanie wszystkich pytań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pl-PL" sz="2000" dirty="0" smtClean="0"/>
              <a:t>Część 5 „Zasoby osobowe i rzeczowe Oferenta” – pkt. 5.3. „Zasoby </a:t>
            </a:r>
            <a:r>
              <a:rPr lang="pl-PL" sz="2000" u="sng" dirty="0" smtClean="0"/>
              <a:t>rzeczowe </a:t>
            </a:r>
            <a:r>
              <a:rPr lang="pl-PL" sz="2000" dirty="0" smtClean="0"/>
              <a:t>i lokalowe Oferenta i partnerów w odniesieniu do skali…”</a:t>
            </a:r>
          </a:p>
          <a:p>
            <a:endParaRPr lang="pl-PL" sz="20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9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47663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1967F6DD-C723-44FF-B967-095DED707D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50825" y="2392363"/>
          <a:ext cx="8326439" cy="23320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625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1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649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Kryteria horyzontalne i kryteria merytoryczne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4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Kryterium oceny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Oferta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1. Kwestia horyzontalna dla Priorytetu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2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całość oferty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1.1. W jakim stopniu projekt uwzględnia kwestię horyzontalną wskazaną dla Priorytetu?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120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B8E3B86-B24C-4D84-AE38-E778BC89AEE4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pl-PL" altLang="pl-PL" sz="1400" b="1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05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395288" y="1558925"/>
            <a:ext cx="8370887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Ocenie podlegają kwestie horyzontalne ustalone dla danego priorytetu (zapis programowy).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1. Małe inicjatywy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wpływać pozytywnie na możliwości obywateli w realizacji oddolnych inicjatyw.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2. Aktywne społeczeństwo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 różnych formach angażować obywateli, dając im możliwość aktywnego działania oraz łączenia aktywności ze zdobywaniem wiedzy w sferze działań obywatelskich.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3. Aktywni obywatele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przyczyniać się do wzrostu partycypacji obywateli w sprawach publicznych.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400" b="1">
              <a:latin typeface="Univers;Arial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Priorytet 4: Silne organizacje pozarządowe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1400" b="1">
                <a:latin typeface="Univers;Arial"/>
              </a:rPr>
              <a:t>Kwestia horyzontalna: Projekty realizowane w ramach tego Priorytetu powinny w różnych formach przyczyniać się do wzmocnienia potencjału organizacji obywatelskich, w szczególności wspierania przez organizacje federacyjne innych podmiotów III sektora. 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/>
            </a:r>
            <a:br>
              <a:rPr lang="pl-PL" altLang="pl-PL" sz="2400" dirty="0" smtClean="0">
                <a:solidFill>
                  <a:srgbClr val="0070C0"/>
                </a:solidFill>
              </a:rPr>
            </a:br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 </a:t>
            </a:r>
            <a:r>
              <a:rPr lang="pl-PL" altLang="pl-PL" dirty="0" smtClean="0">
                <a:solidFill>
                  <a:srgbClr val="0070C0"/>
                </a:solidFill>
              </a:rPr>
              <a:t/>
            </a:r>
            <a:br>
              <a:rPr lang="pl-PL" altLang="pl-PL" dirty="0" smtClean="0">
                <a:solidFill>
                  <a:srgbClr val="0070C0"/>
                </a:solidFill>
              </a:rPr>
            </a:b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760666"/>
              </p:ext>
            </p:extLst>
          </p:nvPr>
        </p:nvGraphicFramePr>
        <p:xfrm>
          <a:off x="683568" y="1599348"/>
          <a:ext cx="7704856" cy="5070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48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28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Kryterium oceny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Maksymalna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Przyznana ocena punktowa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9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 Merytoryczna zawartość Oferty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2.1. W jakim stopniu realizacja projektu przyczyni się do osiągnięcia celu głównego Programu?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15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2.2. W jakim stopniu problem został zidentyfikowany przez Oferenta?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2.3. W jakim stopniu wskazany cel/cele projektu wynika/wynikają ze zidentyfikowanego problemu?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2.4. W jakim stopniu trafnie zidentyfikowana jest grupa docelowa projektu?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4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2.5. W jakim stopniu osiągnięcie zakładanych rezultatów przyczyni się do realizacji celu projektu?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2.6. W jakim stopniu projekt jest przydatny z punktu widzenia beneficjentów (adresatów zadania)?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7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2.7. W jakim stopniu zakładane rezultaty są wymierne i możliwe do osiągnięcia dzięki realizacji zaplanowanych działań?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2.8. W jakim stopniu Oferent dokonał trafnej oceny prawdopodobieństwa wystąpienia ryzyka, jego oddziaływania, wpływu na realizację projektu oraz sposobu minimalizacji?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1988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2.9. Czy opis działań tworzy spójną całość, jest adekwatny wobec zidentyfikowanych problemów, a harmonogram ich realizacji jest przejrzysty/klarowny? 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6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2.10. W jakim stopniu projekt przyczyni się do wzmocnienia potencjału Oferenta lub Partnera?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3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6692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2.11 W jakim stopniu efekty realizacji projektu będą trwały po zakończeniu realizacji projektu? 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0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56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Razem (merytoryczna zawartość projektu): </a:t>
                      </a:r>
                      <a:endParaRPr lang="pl-PL" sz="1000">
                        <a:effectLst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 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51</a:t>
                      </a:r>
                      <a:endParaRPr lang="pl-PL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 </a:t>
                      </a:r>
                      <a:endParaRPr lang="pl-PL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66" marR="36166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1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7E467CB4-45DA-4347-9882-BE8CB12079B4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409575" y="1916113"/>
            <a:ext cx="8229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dirty="0"/>
              <a:t>Cele szczegółowe</a:t>
            </a:r>
          </a:p>
          <a:p>
            <a:pPr algn="ctr" eaLnBrk="1">
              <a:buClrTx/>
              <a:buFontTx/>
              <a:buNone/>
            </a:pPr>
            <a:endParaRPr lang="pl-PL" altLang="pl-PL" sz="2400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Zwiększenie ilości inicjatyw oddolnych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liczby obywateli angażujących się w działania organizacji pozarządowych i inicjatywy lokalne.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Wzrost partycypacji obywateli w sprawach publicznych.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2400" dirty="0"/>
              <a:t>Wzmocnienie potencjału III sektora.</a:t>
            </a:r>
          </a:p>
          <a:p>
            <a:pPr eaLnBrk="1">
              <a:buClrTx/>
              <a:buFontTx/>
              <a:buNone/>
            </a:pPr>
            <a:endParaRPr lang="pl-PL" altLang="pl-PL" sz="2400" dirty="0"/>
          </a:p>
          <a:p>
            <a:pPr eaLnBrk="1">
              <a:buClrTx/>
              <a:buFontTx/>
              <a:buNone/>
            </a:pPr>
            <a:endParaRPr lang="pl-PL" altLang="pl-PL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815565"/>
              </p:ext>
            </p:extLst>
          </p:nvPr>
        </p:nvGraphicFramePr>
        <p:xfrm>
          <a:off x="611561" y="2310924"/>
          <a:ext cx="8145090" cy="3094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4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 Budżet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3.1. Na ile przedstawione koszty są racjonalne, spójne  i niezbędne z perspektywy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3.2. Prawidłowość kwalifikacji kosztów?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3.3. Adekwatność i realność przyjętych w kalkulacji stawek jednostkowych?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6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11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3.4 W jakim stopniu znaczenie projektu i jego jakość uzasadniają wysokość kosztów obsługi zadania publicznego?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0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3.5 Czy konstrukcja budżetu jest przejrzysta?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l-PL" sz="120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65% = 13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20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5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>
              <a:solidFill>
                <a:schemeClr val="tx1"/>
              </a:solidFill>
            </a:endParaRPr>
          </a:p>
        </p:txBody>
      </p:sp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22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227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 dirty="0">
                <a:solidFill>
                  <a:srgbClr val="0070C0"/>
                </a:solidFill>
              </a:rPr>
              <a:t>FIO </a:t>
            </a:r>
            <a:r>
              <a:rPr lang="pl-PL" altLang="pl-PL" sz="2400" dirty="0" smtClean="0">
                <a:solidFill>
                  <a:srgbClr val="0070C0"/>
                </a:solidFill>
              </a:rPr>
              <a:t>2016 </a:t>
            </a:r>
            <a:r>
              <a:rPr lang="pl-PL" altLang="pl-PL" sz="2400" dirty="0">
                <a:solidFill>
                  <a:srgbClr val="0070C0"/>
                </a:solidFill>
              </a:rPr>
              <a:t>- omówienie Regulaminu 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22747"/>
              </p:ext>
            </p:extLst>
          </p:nvPr>
        </p:nvGraphicFramePr>
        <p:xfrm>
          <a:off x="265113" y="1916114"/>
          <a:ext cx="8491538" cy="3848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94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Kryterium oceny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7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 Zaangażowanie społeczności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65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4.1. W jakim stopniu beneficjenci/adresaci zostali zaangażowani w przygotowanie i realizację projektu (zasada </a:t>
                      </a:r>
                      <a:r>
                        <a:rPr lang="pl-PL" sz="1100" dirty="0" err="1">
                          <a:effectLst/>
                        </a:rPr>
                        <a:t>empowerment</a:t>
                      </a:r>
                      <a:r>
                        <a:rPr lang="pl-PL" sz="1100" dirty="0">
                          <a:effectLst/>
                        </a:rPr>
                        <a:t>, w zależności od skali projektu)?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657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4.2. W jakim stopniu (w zależności od skali projektu) członkowie wspólnoty lokalnej (poza beneficjentami) zostali zaangażowani w realizację projektu 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3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4.3. W jakim stopniu (w zależności od skali projektu) przewidziano zwiększenie wartości projektu, korzystając z pomocy wspólnoty lokalnej (poza zasobami partnerów)?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030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4.4. W jakim stopniu projekt może wpłynąć na wzrost poziomu zaufania społecznego beneficjentów/adresatów?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624"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4.5. W jakim stopniu projekt może wpłynąć na wzrost poziomu zaufania członków wspólnoty lokalnej (poza beneficjentami)?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6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6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dirty="0" smtClean="0">
                <a:solidFill>
                  <a:srgbClr val="0070C0"/>
                </a:solidFill>
              </a:rPr>
              <a:t>FIO 2016 - omówienie Regulaminu</a:t>
            </a:r>
            <a:endParaRPr lang="pl-PL" sz="24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767352"/>
              </p:ext>
            </p:extLst>
          </p:nvPr>
        </p:nvGraphicFramePr>
        <p:xfrm>
          <a:off x="612775" y="2189956"/>
          <a:ext cx="8143875" cy="3336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93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Kryterium oceny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Maksymalna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Przyznana ocena punktowa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 Zasoby osobowe i rzeczowe Oferenta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5.1. Kwalifikacje i doświadczenie kluczowych osób zaangażowanych w realizację projektu.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5.2. Zaangażowanie wolontariuszy 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5.3. Zasoby rzeczowe i lokalowe oferenta i partnerów w odniesieniu do skali proponowanych działań.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l-PL" sz="12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5.4. Doświadczenia Oferenta (oraz partnerów) w realizacji podobnych projektów (merytoryczne i co do skali przedsięwzięcia)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5.5. Czy Oferta zakłada partnerstwo, które przyczyni się do skutecznej realizacji projektu?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2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 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Razem: (min 50% = 7 pkt)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14</a:t>
                      </a:r>
                      <a:endParaRPr lang="pl-PL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69875" y="1627188"/>
            <a:ext cx="8370888" cy="4924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ts val="300"/>
              </a:spcBef>
              <a:buClrTx/>
              <a:buFontTx/>
              <a:buNone/>
              <a:defRPr/>
            </a:pPr>
            <a:endParaRPr lang="pl-PL" altLang="pl-PL" sz="1300" b="1" dirty="0" smtClean="0"/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udostępnianie kart oceny (dostępne w Generatorze, z usuniętymi danymi ekspertów)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  <a:defRPr/>
            </a:pPr>
            <a:r>
              <a:rPr lang="pl-PL" altLang="pl-PL" sz="1400" dirty="0" smtClean="0"/>
              <a:t>weryfikacja pracy ekspertów (może mieć znaczenie przy ustalaniu ostatecznej listy ekspertów oceniających oferty w FIO 2016)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Zespół FIO w Departamencie Pożytku Publicznego, w Wydziale Programów, Analiz i Współpracy: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Filip Kołodziejski (filip.kolodziejski@mpips.gov.pl)</a:t>
            </a:r>
          </a:p>
          <a:p>
            <a:pPr>
              <a:buClrTx/>
              <a:defRPr/>
            </a:pPr>
            <a:r>
              <a:rPr lang="pl-PL" altLang="pl-PL" sz="1400" dirty="0" smtClean="0"/>
              <a:t>Magdalena Zwolińska (magdalena.zwolinska@mpips.gov.pl)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Stefan </a:t>
            </a:r>
            <a:r>
              <a:rPr lang="pl-PL" altLang="pl-PL" sz="1400" dirty="0" err="1" smtClean="0"/>
              <a:t>Kołucki</a:t>
            </a:r>
            <a:r>
              <a:rPr lang="pl-PL" altLang="pl-PL" sz="1400" dirty="0" smtClean="0"/>
              <a:t> (stefan.kolucki@mpips.gov.pl)</a:t>
            </a:r>
          </a:p>
          <a:p>
            <a:pPr>
              <a:buClrTx/>
              <a:buFontTx/>
              <a:buNone/>
              <a:defRPr/>
            </a:pPr>
            <a:r>
              <a:rPr lang="pl-PL" altLang="pl-PL" sz="1400" dirty="0" smtClean="0"/>
              <a:t>Dominika Dzido (dominika.dzido@mpips.gov.pl)</a:t>
            </a:r>
          </a:p>
          <a:p>
            <a:pPr>
              <a:defRPr/>
            </a:pPr>
            <a:r>
              <a:rPr lang="pl-PL" altLang="pl-PL" sz="1400" dirty="0"/>
              <a:t>Anna Polak (anna.polak@mpips.gov.pl)</a:t>
            </a:r>
          </a:p>
          <a:p>
            <a:pPr>
              <a:defRPr/>
            </a:pPr>
            <a:r>
              <a:rPr lang="pl-PL" altLang="pl-PL" sz="1400" dirty="0"/>
              <a:t>Marta Szelągowska (marta.szelagowska@mpips.gov.pl)</a:t>
            </a:r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  <a:p>
            <a:pPr>
              <a:buClrTx/>
              <a:buFontTx/>
              <a:buNone/>
              <a:defRPr/>
            </a:pPr>
            <a:endParaRPr lang="pl-PL" altLang="pl-PL" sz="1400" dirty="0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fld id="{5AD758C9-54E9-4B54-AE1E-495F67B619DF}" type="slidenum">
              <a:rPr lang="pl-PL" altLang="pl-PL" sz="12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pl-PL" altLang="pl-PL" sz="1200" b="1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8372" name="Text Box 86"/>
          <p:cNvSpPr txBox="1">
            <a:spLocks noChangeArrowheads="1"/>
          </p:cNvSpPr>
          <p:nvPr/>
        </p:nvSpPr>
        <p:spPr bwMode="auto">
          <a:xfrm>
            <a:off x="612775" y="280988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Dodatkowe informacje</a:t>
            </a:r>
          </a:p>
        </p:txBody>
      </p:sp>
      <p:pic>
        <p:nvPicPr>
          <p:cNvPr id="58373" name="Picture 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9525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9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892F7D43-1555-41D1-847F-F44FC4167393}" type="slidenum">
              <a:rPr lang="pl-PL" altLang="pl-PL" sz="1400" b="1">
                <a:solidFill>
                  <a:schemeClr val="bg1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pl-PL" altLang="pl-PL" sz="1400" b="1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5EDD87D-0722-424D-91C9-4786322FEFAC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04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1700213"/>
            <a:ext cx="7002463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1628775"/>
            <a:ext cx="7340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FIO – gdzie szukać informacji</a:t>
            </a:r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05525"/>
            <a:ext cx="4751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44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FDF22359-4585-40D2-B52E-66ABF018031D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14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85913"/>
            <a:ext cx="65928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1"/>
          <p:cNvSpPr txBox="1">
            <a:spLocks noChangeArrowheads="1"/>
          </p:cNvSpPr>
          <p:nvPr/>
        </p:nvSpPr>
        <p:spPr bwMode="auto">
          <a:xfrm>
            <a:off x="495300" y="1916113"/>
            <a:ext cx="815340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520" tIns="46080" rIns="92520" bIns="4608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4400" dirty="0">
                <a:solidFill>
                  <a:srgbClr val="5A6378"/>
                </a:solidFill>
              </a:rPr>
              <a:t>Dziękuję za </a:t>
            </a:r>
            <a:r>
              <a:rPr lang="pl-PL" altLang="pl-PL" sz="4400" dirty="0" smtClean="0">
                <a:solidFill>
                  <a:srgbClr val="5A6378"/>
                </a:solidFill>
              </a:rPr>
              <a:t>uwagę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1800" dirty="0" smtClean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l-PL" altLang="pl-PL" sz="4400" dirty="0">
              <a:solidFill>
                <a:srgbClr val="5A6378"/>
              </a:solidFill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0E5C5901-F16C-49D8-9458-615D8E8DB629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6246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250825" y="2397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755650" y="1700213"/>
            <a:ext cx="77041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4A488E23-54DD-4AD8-B7EB-35C2F4D5E51F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1. Małe inicjatywy</a:t>
            </a:r>
            <a:r>
              <a:rPr lang="pl-PL" altLang="pl-PL" sz="2400" i="1" dirty="0" smtClean="0"/>
              <a:t>:</a:t>
            </a:r>
          </a:p>
          <a:p>
            <a:pPr eaLnBrk="1">
              <a:buClrTx/>
              <a:buFontTx/>
              <a:buNone/>
            </a:pPr>
            <a:endParaRPr lang="pl-PL" altLang="pl-PL" sz="2400" i="1" dirty="0"/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roli inicjatyw nieformalnych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młodych organizacji pozarządowych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93713" y="1968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323850" y="1773238"/>
            <a:ext cx="82296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endParaRPr lang="pl-PL" altLang="pl-PL" sz="2400"/>
          </a:p>
          <a:p>
            <a:pPr eaLnBrk="1" hangingPunct="1">
              <a:buClrTx/>
              <a:buFontTx/>
              <a:buNone/>
            </a:pPr>
            <a:endParaRPr lang="pl-PL" altLang="pl-PL" sz="240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369FE1EE-F515-4EFD-8FDC-5E39F4CF1553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2. Aktywne społeczeństwo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obywateli w sprawach wspólnotowych Animowanie działań samopomocowych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wolontariatu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Poprawa zdolności organizacji pozarządowych do mobilizowania zasobów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Aktywizacja współpracy wspólnot lokalnych i instytucji publicznych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aktywnych form integracji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Rozwój przedsiębiorczości społecznej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Tworzenie warunków rozwoju bezpłatnego poradnictwa prawnego i obywatelskiego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6A7A471E-D7A6-406A-ABA8-B7C713209107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692150" y="2068513"/>
            <a:ext cx="822960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265112" y="1724949"/>
            <a:ext cx="82296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3. Aktywni obywatele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wpływu obywateli na polityki publiczne</a:t>
            </a:r>
            <a:r>
              <a:rPr lang="pl-PL" altLang="pl-PL" sz="1600" dirty="0"/>
              <a:t> 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Rozwijanie edukacji obywatelskiej i kompetencji społecznych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Wzrost znaczenia organizacji strażniczych i </a:t>
            </a:r>
            <a:r>
              <a:rPr lang="pl-PL" altLang="pl-PL" sz="1600" b="1" dirty="0" err="1"/>
              <a:t>rzeczniczych</a:t>
            </a:r>
            <a:endParaRPr lang="pl-PL" altLang="pl-PL" sz="1600" b="1" dirty="0"/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tworzenia partnerstw (w tym partnerstwa publiczno-społecznego) </a:t>
            </a:r>
            <a:r>
              <a:rPr lang="pl-PL" altLang="pl-PL" sz="1600" b="1" dirty="0" smtClean="0"/>
              <a:t/>
            </a:r>
            <a:br>
              <a:rPr lang="pl-PL" altLang="pl-PL" sz="1600" b="1" dirty="0" smtClean="0"/>
            </a:br>
            <a:r>
              <a:rPr lang="pl-PL" altLang="pl-PL" sz="1600" b="1" dirty="0" smtClean="0"/>
              <a:t>i </a:t>
            </a:r>
            <a:r>
              <a:rPr lang="pl-PL" altLang="pl-PL" sz="1600" b="1" dirty="0"/>
              <a:t>innych form współpracy, służących aktywizacji obywateli oraz przekazywaniu im realizacji zadań </a:t>
            </a:r>
            <a:r>
              <a:rPr lang="pl-PL" altLang="pl-PL" sz="1600" b="1" dirty="0" smtClean="0"/>
              <a:t>publicznych</a:t>
            </a:r>
          </a:p>
          <a:p>
            <a:pPr eaLnBrk="1"/>
            <a:endParaRPr lang="pl-PL" altLang="pl-PL" sz="1600" b="1" dirty="0" smtClean="0"/>
          </a:p>
          <a:p>
            <a:pPr eaLnBrk="1"/>
            <a:endParaRPr lang="pl-PL" altLang="pl-PL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0825" y="188913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pl-PL" altLang="pl-PL" sz="2400">
                <a:solidFill>
                  <a:srgbClr val="0070C0"/>
                </a:solidFill>
              </a:rPr>
              <a:t>Program FIO 2014-2020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021388"/>
            <a:ext cx="4751387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0" y="1236663"/>
            <a:ext cx="530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fld id="{E8BCCA0B-5F9E-42F7-8D0A-909488D0D3DB}" type="slidenum">
              <a:rPr lang="pl-PL" altLang="pl-PL" sz="1400" b="1">
                <a:solidFill>
                  <a:srgbClr val="FFFFFF"/>
                </a:solidFill>
                <a:latin typeface="Tahoma" pitchFamily="34" charset="0"/>
              </a:rPr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pl-PL" altLang="pl-PL" sz="1400" b="1">
              <a:solidFill>
                <a:srgbClr val="FFFFFF"/>
              </a:solidFill>
              <a:latin typeface="Tahoma" pitchFamily="34" charset="0"/>
            </a:endParaRP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88" y="101600"/>
            <a:ext cx="19304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252413" y="1700213"/>
            <a:ext cx="82296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9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1pPr>
            <a:lvl2pPr eaLnBrk="0" hangingPunct="0">
              <a:spcBef>
                <a:spcPts val="5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2pPr>
            <a:lvl3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3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3pPr>
            <a:lvl4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4pPr>
            <a:lvl5pPr eaLnBrk="0" hangingPunct="0"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itchFamily="34" charset="0"/>
                <a:ea typeface="MS Gothic" pitchFamily="49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pl-PL" altLang="pl-PL" sz="2400" i="1" dirty="0"/>
              <a:t>Priorytet 4: Silne organizacje pozarządowe </a:t>
            </a:r>
          </a:p>
          <a:p>
            <a:pPr eaLnBrk="1">
              <a:buClrTx/>
              <a:buFontTx/>
              <a:buNone/>
            </a:pPr>
            <a:r>
              <a:rPr lang="pl-PL" altLang="pl-PL" sz="1600" b="1" u="sng" dirty="0"/>
              <a:t>Kierunki działania: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Zwiększanie kompetencji organizacji obywatelskich</a:t>
            </a:r>
          </a:p>
          <a:p>
            <a:pPr eaLnBrk="1">
              <a:buFont typeface="Times New Roman" pitchFamily="18" charset="0"/>
              <a:buAutoNum type="arabicPeriod"/>
            </a:pPr>
            <a:r>
              <a:rPr lang="pl-PL" altLang="pl-PL" sz="1600" b="1" dirty="0"/>
              <a:t>Wspieranie działań o charakterze </a:t>
            </a:r>
            <a:r>
              <a:rPr lang="pl-PL" altLang="pl-PL" sz="1600" b="1" dirty="0" smtClean="0"/>
              <a:t>systemowym</a:t>
            </a:r>
          </a:p>
          <a:p>
            <a:pPr algn="just" eaLnBrk="1"/>
            <a:endParaRPr lang="pl-PL" altLang="pl-PL" sz="1600" b="1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2" charset="0"/>
            <a:ea typeface="MS Gothic" pitchFamily="49" charset="-128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5288</TotalTime>
  <Words>3175</Words>
  <Application>Microsoft Office PowerPoint</Application>
  <PresentationFormat>Pokaz na ekranie (4:3)</PresentationFormat>
  <Paragraphs>780</Paragraphs>
  <Slides>57</Slides>
  <Notes>48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57</vt:i4>
      </vt:variant>
    </vt:vector>
  </HeadingPairs>
  <TitlesOfParts>
    <vt:vector size="70" baseType="lpstr">
      <vt:lpstr>MS Gothic</vt:lpstr>
      <vt:lpstr>Arial</vt:lpstr>
      <vt:lpstr>Britannic Bold</vt:lpstr>
      <vt:lpstr>Calibri</vt:lpstr>
      <vt:lpstr>Cambria</vt:lpstr>
      <vt:lpstr>Courier New</vt:lpstr>
      <vt:lpstr>Tahoma</vt:lpstr>
      <vt:lpstr>Times New Roman</vt:lpstr>
      <vt:lpstr>Univers;Arial</vt:lpstr>
      <vt:lpstr>Wingdings</vt:lpstr>
      <vt:lpstr>Wingdings 2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FIO 2016 - omówienie Regulaminu Najważniejsze zmiany w FIO 2016 (w stosunku do 2015 r.):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FIO 2016 - omówienie Regulaminu </vt:lpstr>
      <vt:lpstr>Prezentacja programu PowerPoint</vt:lpstr>
      <vt:lpstr> FIO 2016 - omówienie Regulaminu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FIO 2016 - omówienie Regulaminu  </vt:lpstr>
      <vt:lpstr>Prezentacja programu PowerPoint</vt:lpstr>
      <vt:lpstr>Prezentacja programu PowerPoint</vt:lpstr>
      <vt:lpstr> FIO 2016 - omówienie Regulaminu  </vt:lpstr>
      <vt:lpstr>FIO 2016 - omówienie Regulaminu</vt:lpstr>
      <vt:lpstr>Prezentacja programu PowerPoint</vt:lpstr>
      <vt:lpstr>FIO 2016 - omówienie Regulaminu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Fundusz Inicjatyw Obywatelskich - podsumowanie i perspektywy</dc:title>
  <dc:creator>Filip Kolodziejski</dc:creator>
  <cp:lastModifiedBy>Piotr Marzeda</cp:lastModifiedBy>
  <cp:revision>336</cp:revision>
  <cp:lastPrinted>2015-08-26T10:32:37Z</cp:lastPrinted>
  <dcterms:created xsi:type="dcterms:W3CDTF">2012-12-02T19:34:30Z</dcterms:created>
  <dcterms:modified xsi:type="dcterms:W3CDTF">2015-11-25T22:31:40Z</dcterms:modified>
</cp:coreProperties>
</file>